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7">
  <p:sldMasterIdLst>
    <p:sldMasterId id="2147483792" r:id="rId1"/>
  </p:sldMasterIdLst>
  <p:sldIdLst>
    <p:sldId id="256" r:id="rId2"/>
    <p:sldId id="257" r:id="rId3"/>
    <p:sldId id="473" r:id="rId4"/>
    <p:sldId id="474" r:id="rId5"/>
    <p:sldId id="475" r:id="rId6"/>
    <p:sldId id="476" r:id="rId7"/>
    <p:sldId id="477" r:id="rId8"/>
    <p:sldId id="478" r:id="rId9"/>
    <p:sldId id="529" r:id="rId10"/>
    <p:sldId id="479" r:id="rId11"/>
    <p:sldId id="480" r:id="rId12"/>
    <p:sldId id="481" r:id="rId13"/>
    <p:sldId id="482" r:id="rId14"/>
    <p:sldId id="483" r:id="rId15"/>
    <p:sldId id="484" r:id="rId16"/>
    <p:sldId id="485" r:id="rId17"/>
    <p:sldId id="486" r:id="rId18"/>
    <p:sldId id="487" r:id="rId19"/>
    <p:sldId id="488" r:id="rId20"/>
    <p:sldId id="489" r:id="rId21"/>
    <p:sldId id="490" r:id="rId22"/>
    <p:sldId id="491" r:id="rId23"/>
    <p:sldId id="492" r:id="rId24"/>
    <p:sldId id="493" r:id="rId25"/>
    <p:sldId id="494" r:id="rId26"/>
    <p:sldId id="495" r:id="rId27"/>
    <p:sldId id="496" r:id="rId28"/>
    <p:sldId id="497" r:id="rId29"/>
    <p:sldId id="498" r:id="rId30"/>
    <p:sldId id="499" r:id="rId31"/>
    <p:sldId id="500" r:id="rId32"/>
    <p:sldId id="501" r:id="rId33"/>
    <p:sldId id="502" r:id="rId34"/>
    <p:sldId id="503" r:id="rId35"/>
    <p:sldId id="504" r:id="rId36"/>
    <p:sldId id="505" r:id="rId37"/>
    <p:sldId id="506" r:id="rId38"/>
    <p:sldId id="507" r:id="rId39"/>
    <p:sldId id="508" r:id="rId40"/>
    <p:sldId id="509" r:id="rId41"/>
    <p:sldId id="510" r:id="rId42"/>
    <p:sldId id="511" r:id="rId43"/>
    <p:sldId id="512" r:id="rId44"/>
    <p:sldId id="513" r:id="rId45"/>
    <p:sldId id="514" r:id="rId46"/>
    <p:sldId id="515" r:id="rId47"/>
    <p:sldId id="516" r:id="rId48"/>
    <p:sldId id="517" r:id="rId49"/>
    <p:sldId id="518" r:id="rId50"/>
    <p:sldId id="519" r:id="rId51"/>
    <p:sldId id="520" r:id="rId52"/>
    <p:sldId id="521" r:id="rId53"/>
    <p:sldId id="522" r:id="rId54"/>
    <p:sldId id="523" r:id="rId55"/>
    <p:sldId id="524" r:id="rId56"/>
    <p:sldId id="525" r:id="rId57"/>
    <p:sldId id="526"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111" d="100"/>
          <a:sy n="111" d="100"/>
        </p:scale>
        <p:origin x="-47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633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528666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58526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68628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627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531501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677462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033743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09037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4321966-C214-44FA-A753-A7A629A1F278}" type="datetimeFigureOut">
              <a:rPr lang="zh-CN" altLang="en-US" smtClean="0"/>
              <a:t>2019-2-25</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24991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379285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4321966-C214-44FA-A753-A7A629A1F278}" type="datetimeFigureOut">
              <a:rPr lang="zh-CN" altLang="en-US" smtClean="0"/>
              <a:t>2019-2-25</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393295E-EBB1-45FC-9158-2B2DE72267BB}"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96884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85000"/>
        </a:lnSpc>
        <a:spcBef>
          <a:spcPct val="0"/>
        </a:spcBef>
        <a:buNone/>
        <a:defRPr sz="4800" b="1" kern="1200" spc="-50" baseline="0">
          <a:solidFill>
            <a:srgbClr val="00B050"/>
          </a:solidFill>
          <a:latin typeface="华文新魏" panose="02010800040101010101" pitchFamily="2" charset="-122"/>
          <a:ea typeface="华文新魏" panose="02010800040101010101" pitchFamily="2" charset="-122"/>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b="1" kern="1200">
          <a:solidFill>
            <a:schemeClr val="tx1">
              <a:lumMod val="75000"/>
              <a:lumOff val="25000"/>
            </a:schemeClr>
          </a:solidFill>
          <a:latin typeface="+mn-lt"/>
          <a:ea typeface="+mn-ea"/>
          <a:cs typeface="+mn-cs"/>
        </a:defRPr>
      </a:lvl1pPr>
      <a:lvl2pPr marL="201168" indent="0" algn="l" defTabSz="914400" rtl="0" eaLnBrk="1" latinLnBrk="0" hangingPunct="1">
        <a:lnSpc>
          <a:spcPct val="90000"/>
        </a:lnSpc>
        <a:spcBef>
          <a:spcPts val="200"/>
        </a:spcBef>
        <a:spcAft>
          <a:spcPts val="400"/>
        </a:spcAft>
        <a:buClr>
          <a:schemeClr val="accent1"/>
        </a:buClr>
        <a:buFont typeface="Calibri" pitchFamily="34" charset="0"/>
        <a:buNone/>
        <a:defRPr sz="2800" kern="1200">
          <a:solidFill>
            <a:srgbClr val="0070C0"/>
          </a:solidFill>
          <a:latin typeface="华文行楷" panose="02010800040101010101" pitchFamily="2" charset="-122"/>
          <a:ea typeface="华文行楷" panose="02010800040101010101" pitchFamily="2" charset="-122"/>
          <a:cs typeface="+mn-cs"/>
        </a:defRPr>
      </a:lvl2pPr>
      <a:lvl3pPr marL="38404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7030A0"/>
          </a:solidFill>
          <a:latin typeface="黑体" panose="02010609060101010101" pitchFamily="49" charset="-122"/>
          <a:ea typeface="黑体" panose="02010609060101010101" pitchFamily="49" charset="-122"/>
          <a:cs typeface="+mn-cs"/>
        </a:defRPr>
      </a:lvl3pPr>
      <a:lvl4pPr marL="56692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C00000"/>
          </a:solidFill>
          <a:latin typeface="+mn-lt"/>
          <a:ea typeface="+mn-ea"/>
          <a:cs typeface="+mn-cs"/>
        </a:defRPr>
      </a:lvl4pPr>
      <a:lvl5pPr marL="749808"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525106" y="1711568"/>
            <a:ext cx="7666893" cy="2636989"/>
          </a:xfrm>
          <a:solidFill>
            <a:schemeClr val="accent1">
              <a:lumMod val="40000"/>
              <a:lumOff val="60000"/>
            </a:schemeClr>
          </a:solidFill>
        </p:spPr>
        <p:txBody>
          <a:bodyPr>
            <a:normAutofit fontScale="90000"/>
          </a:bodyPr>
          <a:lstStyle/>
          <a:p>
            <a:pPr algn="ct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a:solidFill>
                  <a:schemeClr val="accent3">
                    <a:lumMod val="75000"/>
                  </a:schemeClr>
                </a:solidFill>
                <a:latin typeface="Blackadder ITC" panose="04020505051007020D02" pitchFamily="82" charset="0"/>
              </a:rPr>
              <a:t/>
            </a:r>
            <a:br>
              <a:rPr lang="en-US" altLang="zh-CN" sz="5400" dirty="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Python  Crawler Development </a:t>
            </a:r>
            <a:endParaRPr lang="zh-CN" altLang="en-US" sz="5400" dirty="0">
              <a:solidFill>
                <a:schemeClr val="accent3">
                  <a:lumMod val="75000"/>
                </a:schemeClr>
              </a:solidFill>
              <a:latin typeface="Blackadder ITC" panose="04020505051007020D02" pitchFamily="82" charset="0"/>
            </a:endParaRPr>
          </a:p>
        </p:txBody>
      </p:sp>
      <p:pic>
        <p:nvPicPr>
          <p:cNvPr id="4" name="图片 3"/>
          <p:cNvPicPr>
            <a:picLocks noChangeAspect="1"/>
          </p:cNvPicPr>
          <p:nvPr/>
        </p:nvPicPr>
        <p:blipFill>
          <a:blip r:embed="rId2"/>
          <a:stretch>
            <a:fillRect/>
          </a:stretch>
        </p:blipFill>
        <p:spPr>
          <a:xfrm>
            <a:off x="0" y="1"/>
            <a:ext cx="4525106" cy="4349262"/>
          </a:xfrm>
          <a:prstGeom prst="rect">
            <a:avLst/>
          </a:prstGeom>
        </p:spPr>
      </p:pic>
      <p:sp>
        <p:nvSpPr>
          <p:cNvPr id="10" name="矩形 9"/>
          <p:cNvSpPr/>
          <p:nvPr/>
        </p:nvSpPr>
        <p:spPr>
          <a:xfrm>
            <a:off x="4525106" y="-11016"/>
            <a:ext cx="7666894" cy="1734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dirty="0" smtClean="0">
              <a:solidFill>
                <a:schemeClr val="tx1"/>
              </a:solidFill>
              <a:latin typeface="Blackadder ITC" panose="04020505051007020D02" pitchFamily="82" charset="0"/>
            </a:endParaRPr>
          </a:p>
        </p:txBody>
      </p:sp>
      <p:sp>
        <p:nvSpPr>
          <p:cNvPr id="12" name="矩形 11"/>
          <p:cNvSpPr/>
          <p:nvPr/>
        </p:nvSpPr>
        <p:spPr>
          <a:xfrm>
            <a:off x="5439509" y="1947964"/>
            <a:ext cx="6283568" cy="1446550"/>
          </a:xfrm>
          <a:prstGeom prst="rect">
            <a:avLst/>
          </a:prstGeom>
        </p:spPr>
        <p:txBody>
          <a:bodyPr wrap="square">
            <a:spAutoFit/>
          </a:bodyPr>
          <a:lstStyle/>
          <a:p>
            <a:pPr algn="ctr"/>
            <a:r>
              <a:rPr lang="en-US" altLang="zh-CN" sz="4400" b="1" dirty="0">
                <a:solidFill>
                  <a:srgbClr val="00B050"/>
                </a:solidFill>
                <a:latin typeface="黑体" panose="02010609060101010101" pitchFamily="49" charset="-122"/>
                <a:ea typeface="黑体" panose="02010609060101010101" pitchFamily="49" charset="-122"/>
              </a:rPr>
              <a:t>Python</a:t>
            </a:r>
            <a:r>
              <a:rPr lang="zh-CN" altLang="en-US" sz="4400" b="1" dirty="0">
                <a:solidFill>
                  <a:srgbClr val="00B050"/>
                </a:solidFill>
                <a:latin typeface="黑体" panose="02010609060101010101" pitchFamily="49" charset="-122"/>
                <a:ea typeface="黑体" panose="02010609060101010101" pitchFamily="49" charset="-122"/>
              </a:rPr>
              <a:t>爬虫开发 从入门到实战（微课版）</a:t>
            </a:r>
          </a:p>
        </p:txBody>
      </p:sp>
      <p:sp>
        <p:nvSpPr>
          <p:cNvPr id="13" name="矩形 12"/>
          <p:cNvSpPr/>
          <p:nvPr/>
        </p:nvSpPr>
        <p:spPr>
          <a:xfrm>
            <a:off x="0" y="4349263"/>
            <a:ext cx="12192000" cy="2039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193325" y="5872498"/>
            <a:ext cx="1980029" cy="400110"/>
          </a:xfrm>
          <a:prstGeom prst="rect">
            <a:avLst/>
          </a:prstGeom>
        </p:spPr>
        <p:txBody>
          <a:bodyPr wrap="none">
            <a:spAutoFit/>
          </a:bodyPr>
          <a:lstStyle/>
          <a:p>
            <a:r>
              <a:rPr lang="zh-CN" altLang="en-US" sz="2000" b="1" dirty="0" smtClean="0"/>
              <a:t>人民邮电出版社</a:t>
            </a:r>
            <a:endParaRPr lang="zh-CN" altLang="en-US" sz="2000" b="1" dirty="0"/>
          </a:p>
        </p:txBody>
      </p:sp>
      <p:sp>
        <p:nvSpPr>
          <p:cNvPr id="15" name="矩形 14"/>
          <p:cNvSpPr/>
          <p:nvPr/>
        </p:nvSpPr>
        <p:spPr>
          <a:xfrm>
            <a:off x="10158119" y="4885556"/>
            <a:ext cx="1484702" cy="461665"/>
          </a:xfrm>
          <a:prstGeom prst="rect">
            <a:avLst/>
          </a:prstGeom>
        </p:spPr>
        <p:txBody>
          <a:bodyPr wrap="none">
            <a:spAutoFit/>
          </a:bodyPr>
          <a:lstStyle/>
          <a:p>
            <a:r>
              <a:rPr lang="zh-CN" altLang="en-US" sz="2400" b="1" dirty="0">
                <a:solidFill>
                  <a:srgbClr val="0070C0"/>
                </a:solidFill>
              </a:rPr>
              <a:t>谢乾坤 著</a:t>
            </a:r>
          </a:p>
        </p:txBody>
      </p:sp>
    </p:spTree>
    <p:extLst>
      <p:ext uri="{BB962C8B-B14F-4D97-AF65-F5344CB8AC3E}">
        <p14:creationId xmlns:p14="http://schemas.microsoft.com/office/powerpoint/2010/main" val="26496917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21776">
                <a:solidFill>
                  <a:srgbClr val="7030A0"/>
                </a:solidFill>
                <a:latin typeface="黑体" panose="02010609060101010101" pitchFamily="49" charset="-122"/>
                <a:ea typeface="黑体" panose="02010609060101010101" pitchFamily="49" charset="-122"/>
                <a:cs typeface="+mn-cs"/>
              </a:rPr>
              <a:t>4.1.3  </a:t>
            </a:r>
            <a:r>
              <a:rPr lang="zh-CN" altLang="en-US" sz="4000" dirty="0" bmk="_Toc500021776">
                <a:solidFill>
                  <a:srgbClr val="7030A0"/>
                </a:solidFill>
                <a:latin typeface="黑体" panose="02010609060101010101" pitchFamily="49" charset="-122"/>
                <a:ea typeface="黑体" panose="02010609060101010101" pitchFamily="49" charset="-122"/>
                <a:cs typeface="+mn-cs"/>
              </a:rPr>
              <a:t>使用</a:t>
            </a:r>
            <a:r>
              <a:rPr lang="en-US" altLang="zh-CN" sz="4000" dirty="0" bmk="_Toc500021776">
                <a:solidFill>
                  <a:srgbClr val="7030A0"/>
                </a:solidFill>
                <a:latin typeface="黑体" panose="02010609060101010101" pitchFamily="49" charset="-122"/>
                <a:ea typeface="黑体" panose="02010609060101010101" pitchFamily="49" charset="-122"/>
                <a:cs typeface="+mn-cs"/>
              </a:rPr>
              <a:t>requests</a:t>
            </a:r>
            <a:r>
              <a:rPr lang="zh-CN" altLang="en-US" sz="4000" dirty="0" bmk="_Toc500021776">
                <a:solidFill>
                  <a:srgbClr val="7030A0"/>
                </a:solidFill>
                <a:latin typeface="黑体" panose="02010609060101010101" pitchFamily="49" charset="-122"/>
                <a:ea typeface="黑体" panose="02010609060101010101" pitchFamily="49" charset="-122"/>
                <a:cs typeface="+mn-cs"/>
              </a:rPr>
              <a:t>获取网页源代码</a:t>
            </a:r>
            <a:endParaRPr lang="zh-CN" altLang="en-US" sz="4000" dirty="0" bmk="_Toc500021775">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880946" y="2303143"/>
            <a:ext cx="10649415"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使用浏览器来访问网页，看起来只需要输入网址就可以。但其实网页有很多种打开方式，最常见的是</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GET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方式和</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POST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方式。</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charset="-122"/>
                <a:cs typeface="Times New Roman" panose="02020603050405020304" pitchFamily="18" charset="0"/>
              </a:rPr>
              <a:t> </a:t>
            </a:r>
            <a:r>
              <a:rPr lang="en-US" altLang="zh-CN" dirty="0" smtClean="0">
                <a:latin typeface="Times New Roman" panose="02020603050405020304" pitchFamily="18" charset="0"/>
                <a:ea typeface="方正兰亭刊宋简体" charset="-122"/>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在浏览器里面可以直接通过输入网址访问的页面，就是使用了</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GET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方式。</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charset="-122"/>
                <a:cs typeface="Times New Roman" panose="02020603050405020304" pitchFamily="18" charset="0"/>
              </a:rPr>
              <a:t> </a:t>
            </a:r>
            <a:r>
              <a:rPr lang="en-US" altLang="zh-CN" dirty="0" smtClean="0">
                <a:latin typeface="Times New Roman" panose="02020603050405020304" pitchFamily="18" charset="0"/>
                <a:ea typeface="方正兰亭刊宋简体" charset="-122"/>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还有一些页面，只能通过从另一个页面单击某个链接或者某个按钮以后跳过来，不能直接通过在浏览器输入网址访问，这种网页就是使用了</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POST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方式。</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8171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C00000"/>
                </a:solidFill>
              </a:rPr>
              <a:t>1</a:t>
            </a:r>
            <a:r>
              <a:rPr lang="zh-CN" altLang="zh-CN" dirty="0">
                <a:solidFill>
                  <a:srgbClr val="C00000"/>
                </a:solidFill>
              </a:rPr>
              <a:t>．</a:t>
            </a:r>
            <a:r>
              <a:rPr lang="en-US" altLang="zh-CN" dirty="0">
                <a:solidFill>
                  <a:srgbClr val="C00000"/>
                </a:solidFill>
              </a:rPr>
              <a:t>GET</a:t>
            </a:r>
            <a:r>
              <a:rPr lang="zh-CN" altLang="zh-CN" dirty="0">
                <a:solidFill>
                  <a:srgbClr val="C00000"/>
                </a:solidFill>
              </a:rPr>
              <a:t>方式</a:t>
            </a:r>
          </a:p>
          <a:p>
            <a:r>
              <a:rPr lang="en-US" altLang="zh-CN" dirty="0" smtClean="0"/>
              <a:t>         </a:t>
            </a:r>
            <a:r>
              <a:rPr lang="zh-CN" altLang="zh-CN" dirty="0" smtClean="0"/>
              <a:t>对于</a:t>
            </a:r>
            <a:r>
              <a:rPr lang="zh-CN" altLang="zh-CN" dirty="0"/>
              <a:t>使用</a:t>
            </a:r>
            <a:r>
              <a:rPr lang="en-US" altLang="zh-CN" dirty="0"/>
              <a:t>GET</a:t>
            </a:r>
            <a:r>
              <a:rPr lang="zh-CN" altLang="zh-CN" dirty="0"/>
              <a:t>方式的网页，在</a:t>
            </a:r>
            <a:r>
              <a:rPr lang="en-US" altLang="zh-CN" dirty="0"/>
              <a:t>Python</a:t>
            </a:r>
            <a:r>
              <a:rPr lang="zh-CN" altLang="zh-CN" dirty="0"/>
              <a:t>里面可以使用</a:t>
            </a:r>
            <a:r>
              <a:rPr lang="en-US" altLang="zh-CN" dirty="0"/>
              <a:t>requests</a:t>
            </a:r>
            <a:r>
              <a:rPr lang="zh-CN" altLang="zh-CN" dirty="0"/>
              <a:t>的</a:t>
            </a:r>
            <a:r>
              <a:rPr lang="en-US" altLang="zh-CN" dirty="0"/>
              <a:t>get()</a:t>
            </a:r>
            <a:r>
              <a:rPr lang="zh-CN" altLang="zh-CN" dirty="0"/>
              <a:t>方法获取网页的源代码：</a:t>
            </a:r>
          </a:p>
          <a:p>
            <a:r>
              <a:rPr lang="en-US" altLang="zh-CN" dirty="0">
                <a:solidFill>
                  <a:srgbClr val="0070C0"/>
                </a:solidFill>
              </a:rPr>
              <a:t>import requests</a:t>
            </a:r>
            <a:endParaRPr lang="zh-CN" altLang="zh-CN" dirty="0">
              <a:solidFill>
                <a:srgbClr val="0070C0"/>
              </a:solidFill>
            </a:endParaRPr>
          </a:p>
          <a:p>
            <a:r>
              <a:rPr lang="en-US" altLang="zh-CN" dirty="0">
                <a:solidFill>
                  <a:srgbClr val="0070C0"/>
                </a:solidFill>
              </a:rPr>
              <a:t>html = </a:t>
            </a:r>
            <a:r>
              <a:rPr lang="en-US" altLang="zh-CN" dirty="0" err="1">
                <a:solidFill>
                  <a:srgbClr val="0070C0"/>
                </a:solidFill>
              </a:rPr>
              <a:t>requests.get</a:t>
            </a:r>
            <a:r>
              <a:rPr lang="en-US" altLang="zh-CN" dirty="0">
                <a:solidFill>
                  <a:srgbClr val="0070C0"/>
                </a:solidFill>
              </a:rPr>
              <a:t>('</a:t>
            </a:r>
            <a:r>
              <a:rPr lang="zh-CN" altLang="zh-CN" dirty="0">
                <a:solidFill>
                  <a:srgbClr val="0070C0"/>
                </a:solidFill>
              </a:rPr>
              <a:t>网址</a:t>
            </a:r>
            <a:r>
              <a:rPr lang="en-US" altLang="zh-CN" dirty="0">
                <a:solidFill>
                  <a:srgbClr val="0070C0"/>
                </a:solidFill>
              </a:rPr>
              <a:t>')</a:t>
            </a:r>
            <a:endParaRPr lang="zh-CN" altLang="zh-CN" dirty="0">
              <a:solidFill>
                <a:srgbClr val="0070C0"/>
              </a:solidFill>
            </a:endParaRPr>
          </a:p>
          <a:p>
            <a:r>
              <a:rPr lang="en-US" altLang="zh-CN" dirty="0" err="1">
                <a:solidFill>
                  <a:srgbClr val="0070C0"/>
                </a:solidFill>
              </a:rPr>
              <a:t>html_bytes</a:t>
            </a:r>
            <a:r>
              <a:rPr lang="en-US" altLang="zh-CN" dirty="0">
                <a:solidFill>
                  <a:srgbClr val="0070C0"/>
                </a:solidFill>
              </a:rPr>
              <a:t> = </a:t>
            </a:r>
            <a:r>
              <a:rPr lang="en-US" altLang="zh-CN" dirty="0" err="1">
                <a:solidFill>
                  <a:srgbClr val="0070C0"/>
                </a:solidFill>
              </a:rPr>
              <a:t>html.content</a:t>
            </a:r>
            <a:endParaRPr lang="zh-CN" altLang="zh-CN" dirty="0">
              <a:solidFill>
                <a:srgbClr val="0070C0"/>
              </a:solidFill>
            </a:endParaRPr>
          </a:p>
          <a:p>
            <a:r>
              <a:rPr lang="en-US" altLang="zh-CN" dirty="0" err="1">
                <a:solidFill>
                  <a:srgbClr val="0070C0"/>
                </a:solidFill>
              </a:rPr>
              <a:t>html_str</a:t>
            </a:r>
            <a:r>
              <a:rPr lang="en-US" altLang="zh-CN" dirty="0">
                <a:solidFill>
                  <a:srgbClr val="0070C0"/>
                </a:solidFill>
              </a:rPr>
              <a:t> = </a:t>
            </a:r>
            <a:r>
              <a:rPr lang="en-US" altLang="zh-CN" dirty="0" err="1">
                <a:solidFill>
                  <a:srgbClr val="0070C0"/>
                </a:solidFill>
              </a:rPr>
              <a:t>html_bytes.decode</a:t>
            </a:r>
            <a:r>
              <a:rPr lang="en-US" altLang="zh-CN" dirty="0">
                <a:solidFill>
                  <a:srgbClr val="0070C0"/>
                </a:solidFill>
              </a:rPr>
              <a:t>()</a:t>
            </a:r>
            <a:endParaRPr lang="zh-CN" altLang="zh-CN" dirty="0">
              <a:solidFill>
                <a:srgbClr val="0070C0"/>
              </a:solidFill>
            </a:endParaRPr>
          </a:p>
          <a:p>
            <a:endParaRPr lang="zh-CN" altLang="en-US" dirty="0">
              <a:solidFill>
                <a:srgbClr val="0070C0"/>
              </a:solidFill>
            </a:endParaRPr>
          </a:p>
        </p:txBody>
      </p:sp>
      <p:pic>
        <p:nvPicPr>
          <p:cNvPr id="4" name="Picture 2" descr="C:\Program Files\Microsoft Office\MEDIA\CAGCAT10\j028541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90577" y="4291196"/>
            <a:ext cx="1867205" cy="1776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40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2525" y="1845734"/>
            <a:ext cx="10760927" cy="4023360"/>
          </a:xfrm>
        </p:spPr>
        <p:txBody>
          <a:bodyPr/>
          <a:lstStyle/>
          <a:p>
            <a:pPr>
              <a:buFont typeface="Wingdings" panose="05000000000000000000" pitchFamily="2" charset="2"/>
              <a:buChar char="u"/>
            </a:pPr>
            <a:r>
              <a:rPr lang="zh-CN" altLang="zh-CN" dirty="0"/>
              <a:t>例</a:t>
            </a:r>
            <a:r>
              <a:rPr lang="en-US" altLang="zh-CN" dirty="0"/>
              <a:t>4-1</a:t>
            </a:r>
            <a:r>
              <a:rPr lang="zh-CN" altLang="zh-CN" dirty="0"/>
              <a:t>：使用</a:t>
            </a:r>
            <a:r>
              <a:rPr lang="en-US" altLang="zh-CN" dirty="0"/>
              <a:t>GET</a:t>
            </a:r>
            <a:r>
              <a:rPr lang="zh-CN" altLang="zh-CN" dirty="0"/>
              <a:t>方式获取网页源代码</a:t>
            </a:r>
            <a:r>
              <a:rPr lang="zh-CN" altLang="zh-CN" dirty="0" smtClean="0"/>
              <a:t>。</a:t>
            </a:r>
            <a:endParaRPr lang="en-US" altLang="zh-CN" dirty="0" smtClean="0"/>
          </a:p>
          <a:p>
            <a:r>
              <a:rPr lang="en-US" altLang="zh-CN" dirty="0" smtClean="0"/>
              <a:t>         </a:t>
            </a:r>
            <a:r>
              <a:rPr lang="zh-CN" altLang="zh-CN" dirty="0" smtClean="0"/>
              <a:t>通过</a:t>
            </a:r>
            <a:r>
              <a:rPr lang="en-US" altLang="zh-CN" dirty="0"/>
              <a:t>http://</a:t>
            </a:r>
            <a:r>
              <a:rPr lang="en-US" altLang="zh-CN" dirty="0" smtClean="0"/>
              <a:t>exercise.kingname.info/exercise_requests_get.html</a:t>
            </a:r>
            <a:r>
              <a:rPr lang="zh-CN" altLang="zh-CN" dirty="0"/>
              <a:t>可以测试使用</a:t>
            </a:r>
            <a:r>
              <a:rPr lang="en-US" altLang="zh-CN" dirty="0"/>
              <a:t>requests</a:t>
            </a:r>
            <a:r>
              <a:rPr lang="zh-CN" altLang="zh-CN" dirty="0"/>
              <a:t>的</a:t>
            </a:r>
            <a:r>
              <a:rPr lang="en-US" altLang="zh-CN" dirty="0"/>
              <a:t>get()</a:t>
            </a:r>
            <a:r>
              <a:rPr lang="zh-CN" altLang="zh-CN" dirty="0"/>
              <a:t>方法获取网页，网页如图</a:t>
            </a:r>
            <a:r>
              <a:rPr lang="en-US" altLang="zh-CN" dirty="0"/>
              <a:t>4-4</a:t>
            </a:r>
            <a:r>
              <a:rPr lang="zh-CN" altLang="zh-CN" dirty="0"/>
              <a:t>所示</a:t>
            </a:r>
            <a:r>
              <a:rPr lang="zh-CN" altLang="zh-CN" dirty="0" smtClean="0"/>
              <a:t>。</a:t>
            </a:r>
            <a:endParaRPr lang="zh-CN" altLang="zh-CN" dirty="0"/>
          </a:p>
        </p:txBody>
      </p:sp>
      <p:pic>
        <p:nvPicPr>
          <p:cNvPr id="6146"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6140" y="3293058"/>
            <a:ext cx="5652065" cy="2576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62410" y="5977468"/>
            <a:ext cx="3419526" cy="369332"/>
          </a:xfrm>
          <a:prstGeom prst="rect">
            <a:avLst/>
          </a:prstGeom>
        </p:spPr>
        <p:txBody>
          <a:bodyPr wrap="none">
            <a:spAutoFit/>
          </a:bodyPr>
          <a:lstStyle/>
          <a:p>
            <a:r>
              <a:rPr lang="zh-CN" altLang="zh-CN" b="1" kern="1000" dirty="0">
                <a:latin typeface="Times New Roman" panose="02020603050405020304" pitchFamily="18" charset="0"/>
                <a:ea typeface="方正书宋简体"/>
                <a:cs typeface="Times New Roman" panose="02020603050405020304" pitchFamily="18" charset="0"/>
              </a:rPr>
              <a:t>图</a:t>
            </a:r>
            <a:r>
              <a:rPr lang="en-US" altLang="zh-CN" b="1" kern="1000" dirty="0">
                <a:latin typeface="Times New Roman" panose="02020603050405020304" pitchFamily="18" charset="0"/>
                <a:ea typeface="方正书宋简体"/>
              </a:rPr>
              <a:t>4-4  </a:t>
            </a:r>
            <a:r>
              <a:rPr lang="zh-CN" altLang="zh-CN" b="1" kern="1000" dirty="0">
                <a:latin typeface="Times New Roman" panose="02020603050405020304" pitchFamily="18" charset="0"/>
                <a:ea typeface="方正书宋简体"/>
                <a:cs typeface="Times New Roman" panose="02020603050405020304" pitchFamily="18" charset="0"/>
              </a:rPr>
              <a:t>使用</a:t>
            </a:r>
            <a:r>
              <a:rPr lang="en-US" altLang="zh-CN" b="1" kern="1000" dirty="0">
                <a:latin typeface="Times New Roman" panose="02020603050405020304" pitchFamily="18" charset="0"/>
                <a:ea typeface="方正书宋简体"/>
              </a:rPr>
              <a:t>GET</a:t>
            </a:r>
            <a:r>
              <a:rPr lang="zh-CN" altLang="zh-CN" b="1" kern="1000" dirty="0">
                <a:latin typeface="Times New Roman" panose="02020603050405020304" pitchFamily="18" charset="0"/>
                <a:ea typeface="方正书宋简体"/>
                <a:cs typeface="Times New Roman" panose="02020603050405020304" pitchFamily="18" charset="0"/>
              </a:rPr>
              <a:t>方式的练习页面</a:t>
            </a:r>
            <a:endParaRPr lang="zh-CN" altLang="en-US" b="1" dirty="0"/>
          </a:p>
        </p:txBody>
      </p:sp>
    </p:spTree>
    <p:extLst>
      <p:ext uri="{BB962C8B-B14F-4D97-AF65-F5344CB8AC3E}">
        <p14:creationId xmlns:p14="http://schemas.microsoft.com/office/powerpoint/2010/main" val="12677635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使用</a:t>
            </a:r>
            <a:r>
              <a:rPr lang="en-US" altLang="zh-CN" dirty="0"/>
              <a:t>requests</a:t>
            </a:r>
            <a:r>
              <a:rPr lang="zh-CN" altLang="zh-CN" dirty="0"/>
              <a:t>获取这个页面的源代码，其结果如图</a:t>
            </a:r>
            <a:r>
              <a:rPr lang="en-US" altLang="zh-CN" dirty="0"/>
              <a:t>4-5</a:t>
            </a:r>
            <a:r>
              <a:rPr lang="zh-CN" altLang="zh-CN" dirty="0"/>
              <a:t>所示。</a:t>
            </a:r>
          </a:p>
          <a:p>
            <a:endParaRPr lang="zh-CN" altLang="zh-CN" dirty="0"/>
          </a:p>
          <a:p>
            <a:endParaRPr lang="zh-CN" altLang="en-US" dirty="0"/>
          </a:p>
          <a:p>
            <a:endParaRPr lang="zh-CN" altLang="en-US" dirty="0"/>
          </a:p>
        </p:txBody>
      </p:sp>
      <p:pic>
        <p:nvPicPr>
          <p:cNvPr id="7170"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9550" y="2456443"/>
            <a:ext cx="7117268" cy="3297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90080" y="5869094"/>
            <a:ext cx="374878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4-5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a:latin typeface="Times New Roman" panose="02020603050405020304" pitchFamily="18" charset="0"/>
                <a:ea typeface="方正书宋简体"/>
              </a:rPr>
              <a:t>requests</a:t>
            </a:r>
            <a:r>
              <a:rPr lang="zh-CN" altLang="zh-CN" b="1" kern="100" dirty="0">
                <a:latin typeface="Times New Roman" panose="02020603050405020304" pitchFamily="18" charset="0"/>
                <a:ea typeface="方正书宋简体"/>
                <a:cs typeface="Times New Roman" panose="02020603050405020304" pitchFamily="18" charset="0"/>
              </a:rPr>
              <a:t>获取网页源代码</a:t>
            </a:r>
            <a:endParaRPr lang="zh-CN" altLang="en-US" b="1" dirty="0"/>
          </a:p>
        </p:txBody>
      </p:sp>
    </p:spTree>
    <p:extLst>
      <p:ext uri="{BB962C8B-B14F-4D97-AF65-F5344CB8AC3E}">
        <p14:creationId xmlns:p14="http://schemas.microsoft.com/office/powerpoint/2010/main" val="3958891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69795" y="1845734"/>
            <a:ext cx="10582507" cy="4023360"/>
          </a:xfrm>
        </p:spPr>
        <p:txBody>
          <a:bodyPr/>
          <a:lstStyle/>
          <a:p>
            <a:r>
              <a:rPr lang="en-US" altLang="zh-CN" dirty="0">
                <a:solidFill>
                  <a:srgbClr val="C00000"/>
                </a:solidFill>
              </a:rPr>
              <a:t>2</a:t>
            </a:r>
            <a:r>
              <a:rPr lang="zh-CN" altLang="zh-CN" dirty="0">
                <a:solidFill>
                  <a:srgbClr val="C00000"/>
                </a:solidFill>
              </a:rPr>
              <a:t>．</a:t>
            </a:r>
            <a:r>
              <a:rPr lang="en-US" altLang="zh-CN" dirty="0">
                <a:solidFill>
                  <a:srgbClr val="C00000"/>
                </a:solidFill>
              </a:rPr>
              <a:t>POST</a:t>
            </a:r>
            <a:r>
              <a:rPr lang="zh-CN" altLang="zh-CN" dirty="0">
                <a:solidFill>
                  <a:srgbClr val="C00000"/>
                </a:solidFill>
              </a:rPr>
              <a:t>方式</a:t>
            </a:r>
          </a:p>
          <a:p>
            <a:r>
              <a:rPr lang="en-US" altLang="zh-CN" dirty="0" smtClean="0"/>
              <a:t>         </a:t>
            </a:r>
            <a:r>
              <a:rPr lang="zh-CN" altLang="zh-CN" dirty="0" smtClean="0"/>
              <a:t>网页</a:t>
            </a:r>
            <a:r>
              <a:rPr lang="zh-CN" altLang="zh-CN" dirty="0"/>
              <a:t>的访问方式除了</a:t>
            </a:r>
            <a:r>
              <a:rPr lang="en-US" altLang="zh-CN" dirty="0"/>
              <a:t>GET</a:t>
            </a:r>
            <a:r>
              <a:rPr lang="zh-CN" altLang="zh-CN" dirty="0"/>
              <a:t>方式以外，还有</a:t>
            </a:r>
            <a:r>
              <a:rPr lang="en-US" altLang="zh-CN" dirty="0"/>
              <a:t>POST</a:t>
            </a:r>
            <a:r>
              <a:rPr lang="zh-CN" altLang="zh-CN" dirty="0"/>
              <a:t>方式。有一些网页，使用</a:t>
            </a:r>
            <a:r>
              <a:rPr lang="en-US" altLang="zh-CN" dirty="0"/>
              <a:t>GET</a:t>
            </a:r>
            <a:r>
              <a:rPr lang="zh-CN" altLang="zh-CN" dirty="0"/>
              <a:t>和</a:t>
            </a:r>
            <a:r>
              <a:rPr lang="en-US" altLang="zh-CN" dirty="0"/>
              <a:t>POST</a:t>
            </a:r>
            <a:r>
              <a:rPr lang="zh-CN" altLang="zh-CN" dirty="0"/>
              <a:t>方式访问同样的网址，得到的结果是不一样的。还有另外一些网页，只能使用</a:t>
            </a:r>
            <a:r>
              <a:rPr lang="en-US" altLang="zh-CN" dirty="0"/>
              <a:t>POST</a:t>
            </a:r>
            <a:r>
              <a:rPr lang="zh-CN" altLang="zh-CN" dirty="0"/>
              <a:t>方式访问，如果使用</a:t>
            </a:r>
            <a:r>
              <a:rPr lang="en-US" altLang="zh-CN" dirty="0"/>
              <a:t>GET</a:t>
            </a:r>
            <a:r>
              <a:rPr lang="zh-CN" altLang="zh-CN" dirty="0"/>
              <a:t>方式访问，网站会直接返回错误信息。</a:t>
            </a:r>
          </a:p>
          <a:p>
            <a:endParaRPr lang="zh-CN" altLang="en-US" dirty="0"/>
          </a:p>
        </p:txBody>
      </p:sp>
      <p:pic>
        <p:nvPicPr>
          <p:cNvPr id="4" name="Picture 2" descr="C:\Program Files\Microsoft Office\MEDIA\CAGCAT10\j020546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85837" y="4340902"/>
            <a:ext cx="1818742" cy="1809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6228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Font typeface="Wingdings" panose="05000000000000000000" pitchFamily="2" charset="2"/>
              <a:buChar char="u"/>
            </a:pPr>
            <a:r>
              <a:rPr lang="zh-CN" altLang="zh-CN" dirty="0"/>
              <a:t>例</a:t>
            </a:r>
            <a:r>
              <a:rPr lang="en-US" altLang="zh-CN" dirty="0"/>
              <a:t>4-2</a:t>
            </a:r>
            <a:r>
              <a:rPr lang="zh-CN" altLang="zh-CN" dirty="0"/>
              <a:t>：使用</a:t>
            </a:r>
            <a:r>
              <a:rPr lang="en-US" altLang="zh-CN" dirty="0"/>
              <a:t>POST</a:t>
            </a:r>
            <a:r>
              <a:rPr lang="zh-CN" altLang="zh-CN" dirty="0"/>
              <a:t>方式获取网站源代码</a:t>
            </a:r>
            <a:r>
              <a:rPr lang="zh-CN" altLang="zh-CN" dirty="0" smtClean="0"/>
              <a:t>。</a:t>
            </a:r>
            <a:r>
              <a:rPr lang="en-US" altLang="zh-CN" dirty="0" smtClean="0"/>
              <a:t>  </a:t>
            </a:r>
          </a:p>
          <a:p>
            <a:pPr marL="0" indent="0">
              <a:buNone/>
            </a:pPr>
            <a:r>
              <a:rPr lang="en-US" altLang="zh-CN" dirty="0"/>
              <a:t> </a:t>
            </a:r>
            <a:r>
              <a:rPr lang="en-US" altLang="zh-CN" dirty="0" smtClean="0"/>
              <a:t>        </a:t>
            </a:r>
            <a:r>
              <a:rPr lang="zh-CN" altLang="zh-CN" dirty="0" smtClean="0"/>
              <a:t>以</a:t>
            </a:r>
            <a:r>
              <a:rPr lang="en-US" altLang="zh-CN" dirty="0"/>
              <a:t>http://exercise.kingname.info/exercise_requests_post</a:t>
            </a:r>
            <a:r>
              <a:rPr lang="zh-CN" altLang="zh-CN" dirty="0"/>
              <a:t>为例，如果直接使用浏览器访问，得到的页面如图</a:t>
            </a:r>
            <a:r>
              <a:rPr lang="en-US" altLang="zh-CN" dirty="0"/>
              <a:t>4-6</a:t>
            </a:r>
            <a:r>
              <a:rPr lang="zh-CN" altLang="zh-CN" dirty="0"/>
              <a:t>所示。</a:t>
            </a:r>
          </a:p>
          <a:p>
            <a:pPr>
              <a:buFont typeface="Wingdings" panose="05000000000000000000" pitchFamily="2" charset="2"/>
              <a:buChar char="u"/>
            </a:pPr>
            <a:endParaRPr lang="zh-CN" altLang="en-US" dirty="0"/>
          </a:p>
        </p:txBody>
      </p:sp>
      <p:pic>
        <p:nvPicPr>
          <p:cNvPr id="8194"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0054" y="3294372"/>
            <a:ext cx="5663088" cy="2574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39246" y="5869094"/>
            <a:ext cx="407034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4-6  </a:t>
            </a:r>
            <a:r>
              <a:rPr lang="zh-CN" altLang="zh-CN" b="1" kern="100" dirty="0">
                <a:latin typeface="Times New Roman" panose="02020603050405020304" pitchFamily="18" charset="0"/>
                <a:ea typeface="方正书宋简体"/>
                <a:cs typeface="Times New Roman" panose="02020603050405020304" pitchFamily="18" charset="0"/>
              </a:rPr>
              <a:t>直接使用浏览器访问得到的页面</a:t>
            </a:r>
            <a:endParaRPr lang="zh-CN" altLang="en-US" b="1" dirty="0"/>
          </a:p>
        </p:txBody>
      </p:sp>
    </p:spTree>
    <p:extLst>
      <p:ext uri="{BB962C8B-B14F-4D97-AF65-F5344CB8AC3E}">
        <p14:creationId xmlns:p14="http://schemas.microsoft.com/office/powerpoint/2010/main" val="3380137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a:t>
            </a:r>
            <a:r>
              <a:rPr lang="zh-CN" altLang="zh-CN" dirty="0" smtClean="0"/>
              <a:t>此时</a:t>
            </a:r>
            <a:r>
              <a:rPr lang="zh-CN" altLang="zh-CN" dirty="0"/>
              <a:t>就需要使用</a:t>
            </a:r>
            <a:r>
              <a:rPr lang="en-US" altLang="zh-CN" dirty="0"/>
              <a:t>requests</a:t>
            </a:r>
            <a:r>
              <a:rPr lang="zh-CN" altLang="zh-CN" dirty="0"/>
              <a:t>的</a:t>
            </a:r>
            <a:r>
              <a:rPr lang="en-US" altLang="zh-CN" dirty="0"/>
              <a:t>post()</a:t>
            </a:r>
            <a:r>
              <a:rPr lang="zh-CN" altLang="zh-CN" dirty="0"/>
              <a:t>方法来获取源代码。</a:t>
            </a:r>
          </a:p>
          <a:p>
            <a:r>
              <a:rPr lang="en-US" altLang="zh-CN" dirty="0" smtClean="0"/>
              <a:t>        post</a:t>
            </a:r>
            <a:r>
              <a:rPr lang="en-US" altLang="zh-CN" dirty="0"/>
              <a:t>()</a:t>
            </a:r>
            <a:r>
              <a:rPr lang="zh-CN" altLang="zh-CN" dirty="0"/>
              <a:t>方法的格式如下：</a:t>
            </a:r>
          </a:p>
          <a:p>
            <a:r>
              <a:rPr lang="en-US" altLang="zh-CN" dirty="0">
                <a:solidFill>
                  <a:srgbClr val="0070C0"/>
                </a:solidFill>
              </a:rPr>
              <a:t>import requests</a:t>
            </a:r>
            <a:endParaRPr lang="zh-CN" altLang="zh-CN" dirty="0">
              <a:solidFill>
                <a:srgbClr val="0070C0"/>
              </a:solidFill>
            </a:endParaRPr>
          </a:p>
          <a:p>
            <a:r>
              <a:rPr lang="en-US" altLang="zh-CN" dirty="0">
                <a:solidFill>
                  <a:srgbClr val="0070C0"/>
                </a:solidFill>
              </a:rPr>
              <a:t>data = {'key1': 'value1',</a:t>
            </a:r>
            <a:endParaRPr lang="zh-CN" altLang="zh-CN" dirty="0">
              <a:solidFill>
                <a:srgbClr val="0070C0"/>
              </a:solidFill>
            </a:endParaRPr>
          </a:p>
          <a:p>
            <a:r>
              <a:rPr lang="en-US" altLang="zh-CN" dirty="0">
                <a:solidFill>
                  <a:srgbClr val="0070C0"/>
                </a:solidFill>
              </a:rPr>
              <a:t>           'key2': 'value2'}</a:t>
            </a:r>
            <a:endParaRPr lang="zh-CN" altLang="zh-CN" dirty="0">
              <a:solidFill>
                <a:srgbClr val="0070C0"/>
              </a:solidFill>
            </a:endParaRPr>
          </a:p>
          <a:p>
            <a:r>
              <a:rPr lang="en-US" altLang="zh-CN" dirty="0" err="1">
                <a:solidFill>
                  <a:srgbClr val="0070C0"/>
                </a:solidFill>
              </a:rPr>
              <a:t>html_formdata</a:t>
            </a:r>
            <a:r>
              <a:rPr lang="en-US" altLang="zh-CN" dirty="0">
                <a:solidFill>
                  <a:srgbClr val="0070C0"/>
                </a:solidFill>
              </a:rPr>
              <a:t> = </a:t>
            </a:r>
            <a:r>
              <a:rPr lang="en-US" altLang="zh-CN" dirty="0" err="1">
                <a:solidFill>
                  <a:srgbClr val="0070C0"/>
                </a:solidFill>
              </a:rPr>
              <a:t>requests.post</a:t>
            </a:r>
            <a:r>
              <a:rPr lang="en-US" altLang="zh-CN" dirty="0">
                <a:solidFill>
                  <a:srgbClr val="0070C0"/>
                </a:solidFill>
              </a:rPr>
              <a:t>('</a:t>
            </a:r>
            <a:r>
              <a:rPr lang="zh-CN" altLang="zh-CN" dirty="0">
                <a:solidFill>
                  <a:srgbClr val="0070C0"/>
                </a:solidFill>
              </a:rPr>
              <a:t>网址</a:t>
            </a:r>
            <a:r>
              <a:rPr lang="en-US" altLang="zh-CN" dirty="0">
                <a:solidFill>
                  <a:srgbClr val="0070C0"/>
                </a:solidFill>
              </a:rPr>
              <a:t>', data=data).</a:t>
            </a:r>
            <a:r>
              <a:rPr lang="en-US" altLang="zh-CN" dirty="0" err="1">
                <a:solidFill>
                  <a:srgbClr val="0070C0"/>
                </a:solidFill>
              </a:rPr>
              <a:t>content.decode</a:t>
            </a:r>
            <a:r>
              <a:rPr lang="en-US" altLang="zh-CN" dirty="0">
                <a:solidFill>
                  <a:srgbClr val="0070C0"/>
                </a:solidFill>
              </a:rPr>
              <a:t>() </a:t>
            </a:r>
            <a:endParaRPr lang="zh-CN" altLang="zh-CN" dirty="0">
              <a:solidFill>
                <a:srgbClr val="0070C0"/>
              </a:solidFill>
            </a:endParaRPr>
          </a:p>
          <a:p>
            <a:r>
              <a:rPr lang="zh-CN" altLang="zh-CN" dirty="0">
                <a:solidFill>
                  <a:srgbClr val="0070C0"/>
                </a:solidFill>
              </a:rPr>
              <a:t>#用formdata提交</a:t>
            </a:r>
            <a:r>
              <a:rPr lang="zh-CN" altLang="zh-CN" dirty="0" smtClean="0">
                <a:solidFill>
                  <a:srgbClr val="0070C0"/>
                </a:solidFill>
              </a:rPr>
              <a:t>数据</a:t>
            </a:r>
            <a:endParaRPr lang="zh-CN" altLang="zh-CN" dirty="0">
              <a:solidFill>
                <a:srgbClr val="0070C0"/>
              </a:solidFill>
            </a:endParaRPr>
          </a:p>
        </p:txBody>
      </p:sp>
    </p:spTree>
    <p:extLst>
      <p:ext uri="{BB962C8B-B14F-4D97-AF65-F5344CB8AC3E}">
        <p14:creationId xmlns:p14="http://schemas.microsoft.com/office/powerpoint/2010/main" val="4167099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dirty="0" smtClean="0"/>
              <a:t>        </a:t>
            </a:r>
            <a:r>
              <a:rPr lang="zh-CN" altLang="zh-CN" dirty="0" smtClean="0"/>
              <a:t>其中</a:t>
            </a:r>
            <a:r>
              <a:rPr lang="zh-CN" altLang="zh-CN" dirty="0"/>
              <a:t>，</a:t>
            </a:r>
            <a:r>
              <a:rPr lang="en-US" altLang="zh-CN" dirty="0"/>
              <a:t>data</a:t>
            </a:r>
            <a:r>
              <a:rPr lang="zh-CN" altLang="zh-CN" dirty="0"/>
              <a:t>这个字典的内容和项数需要根据实际情况修改，</a:t>
            </a:r>
            <a:r>
              <a:rPr lang="en-US" altLang="zh-CN" dirty="0"/>
              <a:t>Key</a:t>
            </a:r>
            <a:r>
              <a:rPr lang="zh-CN" altLang="zh-CN" dirty="0"/>
              <a:t>和</a:t>
            </a:r>
            <a:r>
              <a:rPr lang="en-US" altLang="zh-CN" dirty="0"/>
              <a:t>Value</a:t>
            </a:r>
            <a:r>
              <a:rPr lang="zh-CN" altLang="zh-CN" dirty="0"/>
              <a:t>在不同的网站是不一样的。而做爬虫，构造这个字典是任务之一。</a:t>
            </a:r>
          </a:p>
          <a:p>
            <a:r>
              <a:rPr lang="en-US" altLang="zh-CN" dirty="0" smtClean="0"/>
              <a:t>         </a:t>
            </a:r>
            <a:r>
              <a:rPr lang="zh-CN" altLang="zh-CN" dirty="0" smtClean="0"/>
              <a:t>还</a:t>
            </a:r>
            <a:r>
              <a:rPr lang="zh-CN" altLang="zh-CN" dirty="0"/>
              <a:t>有一些网址，提交的内容需要是</a:t>
            </a:r>
            <a:r>
              <a:rPr lang="en-US" altLang="zh-CN" dirty="0"/>
              <a:t>JSON</a:t>
            </a:r>
            <a:r>
              <a:rPr lang="zh-CN" altLang="zh-CN" dirty="0"/>
              <a:t>格式的，因此</a:t>
            </a:r>
            <a:r>
              <a:rPr lang="en-US" altLang="zh-CN" dirty="0"/>
              <a:t>post()</a:t>
            </a:r>
            <a:r>
              <a:rPr lang="zh-CN" altLang="zh-CN" dirty="0"/>
              <a:t>方法的参数需要进行一些修改：</a:t>
            </a:r>
          </a:p>
          <a:p>
            <a:r>
              <a:rPr lang="en-US" altLang="zh-CN" dirty="0" err="1">
                <a:solidFill>
                  <a:srgbClr val="0070C0"/>
                </a:solidFill>
              </a:rPr>
              <a:t>html_json</a:t>
            </a:r>
            <a:r>
              <a:rPr lang="en-US" altLang="zh-CN" dirty="0">
                <a:solidFill>
                  <a:srgbClr val="0070C0"/>
                </a:solidFill>
              </a:rPr>
              <a:t> = </a:t>
            </a:r>
            <a:r>
              <a:rPr lang="en-US" altLang="zh-CN" dirty="0" err="1">
                <a:solidFill>
                  <a:srgbClr val="0070C0"/>
                </a:solidFill>
              </a:rPr>
              <a:t>requests.post</a:t>
            </a:r>
            <a:r>
              <a:rPr lang="en-US" altLang="zh-CN" dirty="0">
                <a:solidFill>
                  <a:srgbClr val="0070C0"/>
                </a:solidFill>
              </a:rPr>
              <a:t>('</a:t>
            </a:r>
            <a:r>
              <a:rPr lang="zh-CN" altLang="zh-CN" dirty="0">
                <a:solidFill>
                  <a:srgbClr val="0070C0"/>
                </a:solidFill>
              </a:rPr>
              <a:t>网址</a:t>
            </a:r>
            <a:r>
              <a:rPr lang="en-US" altLang="zh-CN" dirty="0">
                <a:solidFill>
                  <a:srgbClr val="0070C0"/>
                </a:solidFill>
              </a:rPr>
              <a:t>', </a:t>
            </a:r>
            <a:r>
              <a:rPr lang="en-US" altLang="zh-CN" dirty="0" err="1">
                <a:solidFill>
                  <a:srgbClr val="0070C0"/>
                </a:solidFill>
              </a:rPr>
              <a:t>json</a:t>
            </a:r>
            <a:r>
              <a:rPr lang="en-US" altLang="zh-CN" dirty="0">
                <a:solidFill>
                  <a:srgbClr val="0070C0"/>
                </a:solidFill>
              </a:rPr>
              <a:t>=data).</a:t>
            </a:r>
            <a:r>
              <a:rPr lang="en-US" altLang="zh-CN" dirty="0" err="1">
                <a:solidFill>
                  <a:srgbClr val="0070C0"/>
                </a:solidFill>
              </a:rPr>
              <a:t>content.decode</a:t>
            </a:r>
            <a:r>
              <a:rPr lang="en-US" altLang="zh-CN" dirty="0">
                <a:solidFill>
                  <a:srgbClr val="0070C0"/>
                </a:solidFill>
              </a:rPr>
              <a:t>() #</a:t>
            </a:r>
            <a:r>
              <a:rPr lang="zh-CN" altLang="zh-CN" dirty="0">
                <a:solidFill>
                  <a:srgbClr val="0070C0"/>
                </a:solidFill>
              </a:rPr>
              <a:t>使用</a:t>
            </a:r>
            <a:r>
              <a:rPr lang="en-US" altLang="zh-CN" dirty="0">
                <a:solidFill>
                  <a:srgbClr val="0070C0"/>
                </a:solidFill>
              </a:rPr>
              <a:t>JSON</a:t>
            </a:r>
            <a:r>
              <a:rPr lang="zh-CN" altLang="zh-CN" dirty="0">
                <a:solidFill>
                  <a:srgbClr val="0070C0"/>
                </a:solidFill>
              </a:rPr>
              <a:t>提交数据</a:t>
            </a:r>
          </a:p>
          <a:p>
            <a:r>
              <a:rPr lang="en-US" altLang="zh-CN" dirty="0" smtClean="0"/>
              <a:t>         </a:t>
            </a:r>
            <a:r>
              <a:rPr lang="zh-CN" altLang="zh-CN" dirty="0" smtClean="0"/>
              <a:t>这样</a:t>
            </a:r>
            <a:r>
              <a:rPr lang="zh-CN" altLang="zh-CN" dirty="0"/>
              <a:t>写代码，</a:t>
            </a:r>
            <a:r>
              <a:rPr lang="en-US" altLang="zh-CN" dirty="0"/>
              <a:t>requests</a:t>
            </a:r>
            <a:r>
              <a:rPr lang="zh-CN" altLang="zh-CN" dirty="0"/>
              <a:t>可以自动将字典转换为</a:t>
            </a:r>
            <a:r>
              <a:rPr lang="en-US" altLang="zh-CN" dirty="0"/>
              <a:t>JSON</a:t>
            </a:r>
            <a:r>
              <a:rPr lang="zh-CN" altLang="zh-CN" dirty="0"/>
              <a:t>字符串。</a:t>
            </a:r>
          </a:p>
          <a:p>
            <a:r>
              <a:rPr lang="en-US" altLang="zh-CN" dirty="0" smtClean="0"/>
              <a:t>         </a:t>
            </a:r>
            <a:r>
              <a:rPr lang="zh-CN" altLang="zh-CN" dirty="0" smtClean="0"/>
              <a:t>对</a:t>
            </a:r>
            <a:r>
              <a:rPr lang="zh-CN" altLang="zh-CN" dirty="0"/>
              <a:t>练习网址使用两种提交方式，其结果如图</a:t>
            </a:r>
            <a:r>
              <a:rPr lang="en-US" altLang="zh-CN" dirty="0"/>
              <a:t>4-7</a:t>
            </a:r>
            <a:r>
              <a:rPr lang="zh-CN" altLang="zh-CN" dirty="0"/>
              <a:t>、图</a:t>
            </a:r>
            <a:r>
              <a:rPr lang="en-US" altLang="zh-CN" dirty="0"/>
              <a:t>4-8</a:t>
            </a:r>
            <a:r>
              <a:rPr lang="zh-CN" altLang="zh-CN" dirty="0"/>
              <a:t>所示。</a:t>
            </a:r>
          </a:p>
          <a:p>
            <a:endParaRPr lang="zh-CN" altLang="en-US" dirty="0"/>
          </a:p>
          <a:p>
            <a:endParaRPr lang="zh-CN" altLang="en-US" dirty="0"/>
          </a:p>
        </p:txBody>
      </p:sp>
    </p:spTree>
    <p:extLst>
      <p:ext uri="{BB962C8B-B14F-4D97-AF65-F5344CB8AC3E}">
        <p14:creationId xmlns:p14="http://schemas.microsoft.com/office/powerpoint/2010/main" val="1183266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4-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5845" y="2475573"/>
            <a:ext cx="5528356" cy="282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图片 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3662" y="2475573"/>
            <a:ext cx="5707561" cy="29209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22397" y="5581185"/>
            <a:ext cx="4923144" cy="369332"/>
          </a:xfrm>
          <a:prstGeom prst="rect">
            <a:avLst/>
          </a:prstGeom>
        </p:spPr>
        <p:txBody>
          <a:bodyPr wrap="non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4-7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a:latin typeface="Times New Roman" panose="02020603050405020304" pitchFamily="18" charset="0"/>
                <a:ea typeface="方正书宋简体"/>
              </a:rPr>
              <a:t>POST</a:t>
            </a:r>
            <a:r>
              <a:rPr lang="zh-CN" altLang="zh-CN" b="1" kern="100" dirty="0">
                <a:latin typeface="Times New Roman" panose="02020603050405020304" pitchFamily="18" charset="0"/>
                <a:ea typeface="方正书宋简体"/>
                <a:cs typeface="Times New Roman" panose="02020603050405020304" pitchFamily="18" charset="0"/>
              </a:rPr>
              <a:t>方式提交</a:t>
            </a:r>
            <a:r>
              <a:rPr lang="en-US" altLang="zh-CN" b="1" kern="100" dirty="0" err="1">
                <a:latin typeface="Times New Roman" panose="02020603050405020304" pitchFamily="18" charset="0"/>
                <a:ea typeface="方正书宋简体"/>
              </a:rPr>
              <a:t>formdata</a:t>
            </a:r>
            <a:r>
              <a:rPr lang="zh-CN" altLang="zh-CN" b="1" kern="100" dirty="0">
                <a:latin typeface="Times New Roman" panose="02020603050405020304" pitchFamily="18" charset="0"/>
                <a:ea typeface="方正书宋简体"/>
                <a:cs typeface="Times New Roman" panose="02020603050405020304" pitchFamily="18" charset="0"/>
              </a:rPr>
              <a:t>数据的结果</a:t>
            </a:r>
            <a:endParaRPr lang="zh-CN" altLang="en-US" b="1" dirty="0"/>
          </a:p>
        </p:txBody>
      </p:sp>
      <p:sp>
        <p:nvSpPr>
          <p:cNvPr id="5" name="矩形 4"/>
          <p:cNvSpPr/>
          <p:nvPr/>
        </p:nvSpPr>
        <p:spPr>
          <a:xfrm>
            <a:off x="6659341" y="5581185"/>
            <a:ext cx="4589718"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4-8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a:latin typeface="Times New Roman" panose="02020603050405020304" pitchFamily="18" charset="0"/>
                <a:ea typeface="方正书宋简体"/>
              </a:rPr>
              <a:t>POST</a:t>
            </a:r>
            <a:r>
              <a:rPr lang="zh-CN" altLang="zh-CN" b="1" kern="100" dirty="0">
                <a:latin typeface="Times New Roman" panose="02020603050405020304" pitchFamily="18" charset="0"/>
                <a:ea typeface="方正书宋简体"/>
                <a:cs typeface="Times New Roman" panose="02020603050405020304" pitchFamily="18" charset="0"/>
              </a:rPr>
              <a:t>方式提交</a:t>
            </a:r>
            <a:r>
              <a:rPr lang="en-US" altLang="zh-CN" b="1" kern="100" dirty="0">
                <a:latin typeface="Times New Roman" panose="02020603050405020304" pitchFamily="18" charset="0"/>
                <a:ea typeface="方正书宋简体"/>
              </a:rPr>
              <a:t>JSON</a:t>
            </a:r>
            <a:r>
              <a:rPr lang="zh-CN" altLang="zh-CN" b="1" kern="100" dirty="0">
                <a:latin typeface="Times New Roman" panose="02020603050405020304" pitchFamily="18" charset="0"/>
                <a:ea typeface="方正书宋简体"/>
                <a:cs typeface="Times New Roman" panose="02020603050405020304" pitchFamily="18" charset="0"/>
              </a:rPr>
              <a:t>数据的结果</a:t>
            </a:r>
            <a:endParaRPr lang="zh-CN" altLang="en-US" b="1" dirty="0"/>
          </a:p>
        </p:txBody>
      </p:sp>
    </p:spTree>
    <p:extLst>
      <p:ext uri="{BB962C8B-B14F-4D97-AF65-F5344CB8AC3E}">
        <p14:creationId xmlns:p14="http://schemas.microsoft.com/office/powerpoint/2010/main" val="2930045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_Toc500021777">
                <a:solidFill>
                  <a:srgbClr val="7030A0"/>
                </a:solidFill>
                <a:latin typeface="黑体" panose="02010609060101010101" pitchFamily="49" charset="-122"/>
                <a:ea typeface="黑体" panose="02010609060101010101" pitchFamily="49" charset="-122"/>
                <a:cs typeface="+mn-cs"/>
              </a:rPr>
              <a:t>4.1.4  </a:t>
            </a:r>
            <a:r>
              <a:rPr lang="zh-CN" altLang="en-US" sz="4000" dirty="0" bmk="_Toc500021777">
                <a:solidFill>
                  <a:srgbClr val="7030A0"/>
                </a:solidFill>
                <a:latin typeface="黑体" panose="02010609060101010101" pitchFamily="49" charset="-122"/>
                <a:ea typeface="黑体" panose="02010609060101010101" pitchFamily="49" charset="-122"/>
                <a:cs typeface="+mn-cs"/>
              </a:rPr>
              <a:t>结合</a:t>
            </a:r>
            <a:r>
              <a:rPr lang="en-US" altLang="zh-CN" sz="4000" dirty="0" bmk="_Toc500021777">
                <a:solidFill>
                  <a:srgbClr val="7030A0"/>
                </a:solidFill>
                <a:latin typeface="黑体" panose="02010609060101010101" pitchFamily="49" charset="-122"/>
                <a:ea typeface="黑体" panose="02010609060101010101" pitchFamily="49" charset="-122"/>
                <a:cs typeface="+mn-cs"/>
              </a:rPr>
              <a:t>requests</a:t>
            </a:r>
            <a:r>
              <a:rPr lang="zh-CN" altLang="en-US" sz="4000" dirty="0" bmk="_Toc500021777">
                <a:solidFill>
                  <a:srgbClr val="7030A0"/>
                </a:solidFill>
                <a:latin typeface="黑体" panose="02010609060101010101" pitchFamily="49" charset="-122"/>
                <a:ea typeface="黑体" panose="02010609060101010101" pitchFamily="49" charset="-122"/>
                <a:cs typeface="+mn-cs"/>
              </a:rPr>
              <a:t>与正则表达式</a:t>
            </a:r>
            <a:endParaRPr lang="zh-CN" altLang="en-US" sz="4000" dirty="0" bmk="_Toc500021776">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918861" y="1773694"/>
            <a:ext cx="10355022" cy="1384995"/>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以</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GET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方式为例，通过</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requests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获得了网页的源代码，就可以对源代码字符串使用正则表达式来提取文本信息。</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a:cs typeface="Times New Roman" panose="02020603050405020304" pitchFamily="18" charset="0"/>
              </a:rPr>
              <a:t> </a:t>
            </a:r>
            <a:r>
              <a:rPr lang="en-US" altLang="zh-CN" dirty="0" smtClean="0">
                <a:latin typeface="Times New Roman" panose="02020603050405020304" pitchFamily="18" charset="0"/>
                <a:ea typeface="方正兰亭刊宋简体"/>
                <a:cs typeface="Times New Roman" panose="02020603050405020304" pitchFamily="18" charset="0"/>
              </a:rPr>
              <a:t>     </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GET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方式练习页面的源代码如图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4</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9</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pic>
        <p:nvPicPr>
          <p:cNvPr id="10242" name="图片 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61642" y="3259048"/>
            <a:ext cx="5392426" cy="270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419018" y="5964590"/>
            <a:ext cx="3244799" cy="369332"/>
          </a:xfrm>
          <a:prstGeom prst="rect">
            <a:avLst/>
          </a:prstGeom>
        </p:spPr>
        <p:txBody>
          <a:bodyPr wrap="none">
            <a:spAutoFit/>
          </a:bodyPr>
          <a:lstStyle/>
          <a:p>
            <a:r>
              <a:rPr lang="en-US" altLang="zh-CN" b="1" kern="100" dirty="0">
                <a:latin typeface="Times New Roman" panose="02020603050405020304" pitchFamily="18" charset="0"/>
                <a:ea typeface="方正书宋简体"/>
              </a:rPr>
              <a:t> </a:t>
            </a: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4-9  GET</a:t>
            </a:r>
            <a:r>
              <a:rPr lang="zh-CN" altLang="zh-CN" b="1" kern="100" dirty="0">
                <a:latin typeface="Times New Roman" panose="02020603050405020304" pitchFamily="18" charset="0"/>
                <a:ea typeface="方正书宋简体"/>
                <a:cs typeface="Times New Roman" panose="02020603050405020304" pitchFamily="18" charset="0"/>
              </a:rPr>
              <a:t>方式练习页源代码</a:t>
            </a:r>
            <a:endParaRPr lang="zh-CN" altLang="en-US" b="1" dirty="0"/>
          </a:p>
        </p:txBody>
      </p:sp>
    </p:spTree>
    <p:extLst>
      <p:ext uri="{BB962C8B-B14F-4D97-AF65-F5344CB8AC3E}">
        <p14:creationId xmlns:p14="http://schemas.microsoft.com/office/powerpoint/2010/main" val="3377180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4</a:t>
            </a:r>
            <a:r>
              <a:rPr lang="zh-CN" altLang="en-US" dirty="0" smtClean="0"/>
              <a:t>章  </a:t>
            </a:r>
            <a:r>
              <a:rPr lang="zh-CN" altLang="zh-CN" dirty="0" smtClean="0"/>
              <a:t>简单</a:t>
            </a:r>
            <a:r>
              <a:rPr lang="zh-CN" altLang="zh-CN" dirty="0"/>
              <a:t>的网页爬虫开发</a:t>
            </a:r>
            <a:endParaRPr lang="zh-CN" altLang="en-US" dirty="0"/>
          </a:p>
        </p:txBody>
      </p:sp>
      <p:sp>
        <p:nvSpPr>
          <p:cNvPr id="3" name="内容占位符 2"/>
          <p:cNvSpPr>
            <a:spLocks noGrp="1"/>
          </p:cNvSpPr>
          <p:nvPr>
            <p:ph idx="1"/>
          </p:nvPr>
        </p:nvSpPr>
        <p:spPr>
          <a:xfrm>
            <a:off x="1097279" y="1845734"/>
            <a:ext cx="10239077" cy="4023360"/>
          </a:xfrm>
        </p:spPr>
        <p:txBody>
          <a:bodyPr>
            <a:normAutofit/>
          </a:bodyPr>
          <a:lstStyle/>
          <a:p>
            <a:r>
              <a:rPr lang="en-US" altLang="zh-CN" dirty="0" smtClean="0"/>
              <a:t>         </a:t>
            </a:r>
            <a:r>
              <a:rPr lang="zh-CN" altLang="zh-CN" dirty="0" smtClean="0"/>
              <a:t>在</a:t>
            </a:r>
            <a:r>
              <a:rPr lang="zh-CN" altLang="zh-CN" dirty="0"/>
              <a:t>第</a:t>
            </a:r>
            <a:r>
              <a:rPr lang="en-US" altLang="zh-CN" dirty="0"/>
              <a:t>3</a:t>
            </a:r>
            <a:r>
              <a:rPr lang="zh-CN" altLang="zh-CN" dirty="0"/>
              <a:t>章学习完正则表达式以后，我们已经可以实现先手动把网页复制下来并保存到一个文本文件中，再用</a:t>
            </a:r>
            <a:r>
              <a:rPr lang="en-US" altLang="zh-CN" dirty="0"/>
              <a:t>Python</a:t>
            </a:r>
            <a:r>
              <a:rPr lang="zh-CN" altLang="zh-CN" dirty="0"/>
              <a:t>读取文本文件中的源代码，并通过正则表达式提取出感兴趣的内容。但是爬虫的数据爬取量非常大，显然不可能对每个页面都手动复制源代码，因此就有必要使用自动化的方式来获取网页源代码。 </a:t>
            </a:r>
          </a:p>
        </p:txBody>
      </p:sp>
      <p:pic>
        <p:nvPicPr>
          <p:cNvPr id="4" name="Picture 2" descr="C:\Program Files\Microsoft Office\MEDIA\CAGCAT10\j023465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38579" y="3857414"/>
            <a:ext cx="2417101" cy="2352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87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pPr eaLnBrk="0" fontAlgn="base" hangingPunct="0">
              <a:lnSpc>
                <a:spcPct val="100000"/>
              </a:lnSpc>
              <a:spcBef>
                <a:spcPct val="0"/>
              </a:spcBef>
              <a:spcAft>
                <a:spcPct val="0"/>
              </a:spcAft>
              <a:buSzTx/>
              <a:buFont typeface="Wingdings" panose="05000000000000000000" pitchFamily="2" charset="2"/>
              <a:buChar char="u"/>
            </a:pPr>
            <a:r>
              <a:rPr lang="zh-CN" altLang="en-US" dirty="0">
                <a:solidFill>
                  <a:schemeClr val="tx1"/>
                </a:solidFill>
                <a:ea typeface="方正黑体简体"/>
                <a:cs typeface="Arial" panose="020B0604020202020204" pitchFamily="34" charset="0"/>
              </a:rPr>
              <a:t>例</a:t>
            </a:r>
            <a:r>
              <a:rPr lang="en-US" altLang="zh-CN" dirty="0">
                <a:solidFill>
                  <a:schemeClr val="tx1"/>
                </a:solidFill>
                <a:ea typeface="方正黑体简体"/>
                <a:cs typeface="Arial" panose="020B0604020202020204" pitchFamily="34" charset="0"/>
              </a:rPr>
              <a:t>4-3</a:t>
            </a:r>
            <a:r>
              <a:rPr lang="zh-CN" altLang="en-US" dirty="0">
                <a:solidFill>
                  <a:schemeClr val="tx1"/>
                </a:solidFill>
                <a:ea typeface="方正黑体简体"/>
                <a:cs typeface="Arial" panose="020B0604020202020204" pitchFamily="34" charset="0"/>
              </a:rPr>
              <a:t>：</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使用</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requests</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与正则表达式获取</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GET</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练习页面的内容。</a:t>
            </a:r>
            <a:endParaRPr lang="zh-CN" altLang="en-US" dirty="0">
              <a:solidFill>
                <a:schemeClr val="tx1"/>
              </a:solidFill>
            </a:endParaRPr>
          </a:p>
          <a:p>
            <a:pPr marL="0" lvl="0" indent="2286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     现在</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需要把标题和两段中文提取下来，可以通过正则表达式来实现</a:t>
            </a: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a:t>
            </a:r>
            <a:endParaRPr lang="en-US" altLang="zh-CN" dirty="0" smtClean="0">
              <a:solidFill>
                <a:schemeClr val="tx1"/>
              </a:solidFill>
            </a:endParaRPr>
          </a:p>
          <a:p>
            <a:pPr marL="0" lvl="0" indent="2286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① </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提取标题。</a:t>
            </a:r>
            <a:endParaRPr lang="zh-CN" altLang="en-US" dirty="0">
              <a:solidFill>
                <a:schemeClr val="tx1"/>
              </a:solidFill>
            </a:endParaRPr>
          </a:p>
          <a:p>
            <a:pPr marL="0" lvl="0" indent="228600" eaLnBrk="0" fontAlgn="base" hangingPunct="0">
              <a:lnSpc>
                <a:spcPct val="100000"/>
              </a:lnSpc>
              <a:spcBef>
                <a:spcPct val="0"/>
              </a:spcBef>
              <a:spcAft>
                <a:spcPct val="0"/>
              </a:spcAft>
              <a:buClrTx/>
              <a:buSzTx/>
              <a:buNone/>
            </a:pPr>
            <a:r>
              <a:rPr lang="en-US" altLang="zh-CN" dirty="0">
                <a:solidFill>
                  <a:srgbClr val="0070C0"/>
                </a:solidFill>
                <a:cs typeface="方正兰亭刊宋简体"/>
              </a:rPr>
              <a:t>title = </a:t>
            </a:r>
            <a:r>
              <a:rPr lang="en-US" altLang="zh-CN" dirty="0" err="1">
                <a:solidFill>
                  <a:srgbClr val="0070C0"/>
                </a:solidFill>
                <a:cs typeface="方正兰亭刊宋简体"/>
              </a:rPr>
              <a:t>re.search</a:t>
            </a:r>
            <a:r>
              <a:rPr lang="en-US" altLang="zh-CN" dirty="0">
                <a:solidFill>
                  <a:srgbClr val="0070C0"/>
                </a:solidFill>
                <a:cs typeface="方正兰亭刊宋简体"/>
              </a:rPr>
              <a:t>(</a:t>
            </a:r>
            <a:r>
              <a:rPr lang="en-US" altLang="zh-CN" dirty="0">
                <a:solidFill>
                  <a:srgbClr val="0070C0"/>
                </a:solidFill>
                <a:latin typeface="Times New Roman" panose="02020603050405020304" pitchFamily="18" charset="0"/>
                <a:cs typeface="方正兰亭刊宋简体"/>
              </a:rPr>
              <a:t>‘</a:t>
            </a:r>
            <a:r>
              <a:rPr lang="en-US" altLang="zh-CN" dirty="0">
                <a:solidFill>
                  <a:srgbClr val="0070C0"/>
                </a:solidFill>
                <a:cs typeface="方正兰亭刊宋简体"/>
              </a:rPr>
              <a:t>title&gt;(.*?)&lt;</a:t>
            </a:r>
            <a:r>
              <a:rPr lang="en-US" altLang="zh-CN" dirty="0">
                <a:solidFill>
                  <a:srgbClr val="0070C0"/>
                </a:solidFill>
                <a:latin typeface="Times New Roman" panose="02020603050405020304" pitchFamily="18" charset="0"/>
                <a:cs typeface="方正兰亭刊宋简体"/>
              </a:rPr>
              <a:t>’</a:t>
            </a:r>
            <a:r>
              <a:rPr lang="en-US" altLang="zh-CN" dirty="0">
                <a:solidFill>
                  <a:srgbClr val="0070C0"/>
                </a:solidFill>
                <a:cs typeface="方正兰亭刊宋简体"/>
              </a:rPr>
              <a:t>, html, </a:t>
            </a:r>
            <a:r>
              <a:rPr lang="en-US" altLang="zh-CN" dirty="0" err="1">
                <a:solidFill>
                  <a:srgbClr val="0070C0"/>
                </a:solidFill>
                <a:cs typeface="方正兰亭刊宋简体"/>
              </a:rPr>
              <a:t>re.S</a:t>
            </a:r>
            <a:r>
              <a:rPr lang="en-US" altLang="zh-CN" dirty="0">
                <a:solidFill>
                  <a:srgbClr val="0070C0"/>
                </a:solidFill>
                <a:cs typeface="方正兰亭刊宋简体"/>
              </a:rPr>
              <a:t>).group(1)</a:t>
            </a:r>
            <a:endParaRPr lang="en-US" altLang="zh-CN" dirty="0">
              <a:solidFill>
                <a:srgbClr val="0070C0"/>
              </a:solidFill>
            </a:endParaRPr>
          </a:p>
          <a:p>
            <a:pPr marL="0" lvl="0" indent="228600" eaLnBrk="0" fontAlgn="base" hangingPunct="0">
              <a:lnSpc>
                <a:spcPct val="100000"/>
              </a:lnSpc>
              <a:spcBef>
                <a:spcPct val="0"/>
              </a:spcBef>
              <a:spcAft>
                <a:spcPct val="0"/>
              </a:spcAft>
              <a:buClrTx/>
              <a:buSzTx/>
              <a:buNone/>
            </a:pP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② </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提取正文，并将两段正文使用换行符拼接起来。</a:t>
            </a:r>
            <a:endParaRPr lang="zh-CN" altLang="en-US" dirty="0">
              <a:solidFill>
                <a:schemeClr val="tx1"/>
              </a:solidFill>
            </a:endParaRPr>
          </a:p>
          <a:p>
            <a:pPr marL="0" lvl="0" indent="228600" eaLnBrk="0" fontAlgn="base" hangingPunct="0">
              <a:lnSpc>
                <a:spcPct val="100000"/>
              </a:lnSpc>
              <a:spcBef>
                <a:spcPct val="0"/>
              </a:spcBef>
              <a:spcAft>
                <a:spcPct val="0"/>
              </a:spcAft>
              <a:buClrTx/>
              <a:buSzTx/>
              <a:buNone/>
            </a:pPr>
            <a:r>
              <a:rPr lang="en-US" altLang="zh-CN" dirty="0" err="1">
                <a:solidFill>
                  <a:srgbClr val="0070C0"/>
                </a:solidFill>
                <a:cs typeface="方正兰亭刊宋简体"/>
              </a:rPr>
              <a:t>content_list</a:t>
            </a:r>
            <a:r>
              <a:rPr lang="en-US" altLang="zh-CN" dirty="0">
                <a:solidFill>
                  <a:srgbClr val="0070C0"/>
                </a:solidFill>
                <a:cs typeface="方正兰亭刊宋简体"/>
              </a:rPr>
              <a:t> = </a:t>
            </a:r>
            <a:r>
              <a:rPr lang="en-US" altLang="zh-CN" dirty="0" err="1">
                <a:solidFill>
                  <a:srgbClr val="0070C0"/>
                </a:solidFill>
                <a:cs typeface="方正兰亭刊宋简体"/>
              </a:rPr>
              <a:t>re.findall</a:t>
            </a:r>
            <a:r>
              <a:rPr lang="en-US" altLang="zh-CN" dirty="0">
                <a:solidFill>
                  <a:srgbClr val="0070C0"/>
                </a:solidFill>
                <a:cs typeface="方正兰亭刊宋简体"/>
              </a:rPr>
              <a:t>(</a:t>
            </a:r>
            <a:r>
              <a:rPr lang="en-US" altLang="zh-CN" dirty="0">
                <a:solidFill>
                  <a:srgbClr val="0070C0"/>
                </a:solidFill>
                <a:latin typeface="Times New Roman" panose="02020603050405020304" pitchFamily="18" charset="0"/>
                <a:cs typeface="方正兰亭刊宋简体"/>
              </a:rPr>
              <a:t>‘</a:t>
            </a:r>
            <a:r>
              <a:rPr lang="en-US" altLang="zh-CN" dirty="0">
                <a:solidFill>
                  <a:srgbClr val="0070C0"/>
                </a:solidFill>
                <a:cs typeface="方正兰亭刊宋简体"/>
              </a:rPr>
              <a:t>p&gt;(.*?)&lt;</a:t>
            </a:r>
            <a:r>
              <a:rPr lang="en-US" altLang="zh-CN" dirty="0">
                <a:solidFill>
                  <a:srgbClr val="0070C0"/>
                </a:solidFill>
                <a:latin typeface="Times New Roman" panose="02020603050405020304" pitchFamily="18" charset="0"/>
                <a:cs typeface="方正兰亭刊宋简体"/>
              </a:rPr>
              <a:t>’</a:t>
            </a:r>
            <a:r>
              <a:rPr lang="en-US" altLang="zh-CN" dirty="0">
                <a:solidFill>
                  <a:srgbClr val="0070C0"/>
                </a:solidFill>
                <a:cs typeface="方正兰亭刊宋简体"/>
              </a:rPr>
              <a:t>, html, </a:t>
            </a:r>
            <a:r>
              <a:rPr lang="en-US" altLang="zh-CN" dirty="0" err="1">
                <a:solidFill>
                  <a:srgbClr val="0070C0"/>
                </a:solidFill>
                <a:cs typeface="方正兰亭刊宋简体"/>
              </a:rPr>
              <a:t>re.S</a:t>
            </a:r>
            <a:r>
              <a:rPr lang="en-US" altLang="zh-CN" dirty="0">
                <a:solidFill>
                  <a:srgbClr val="0070C0"/>
                </a:solidFill>
                <a:cs typeface="方正兰亭刊宋简体"/>
              </a:rPr>
              <a:t>)</a:t>
            </a:r>
            <a:endParaRPr lang="en-US" altLang="zh-CN" dirty="0">
              <a:solidFill>
                <a:srgbClr val="0070C0"/>
              </a:solidFill>
            </a:endParaRPr>
          </a:p>
          <a:p>
            <a:pPr marL="0" lvl="0" indent="228600" eaLnBrk="0" fontAlgn="base" hangingPunct="0">
              <a:lnSpc>
                <a:spcPct val="100000"/>
              </a:lnSpc>
              <a:spcBef>
                <a:spcPct val="0"/>
              </a:spcBef>
              <a:spcAft>
                <a:spcPct val="0"/>
              </a:spcAft>
              <a:buClrTx/>
              <a:buSzTx/>
              <a:buNone/>
            </a:pPr>
            <a:r>
              <a:rPr lang="en-US" altLang="zh-CN" dirty="0" err="1">
                <a:solidFill>
                  <a:srgbClr val="0070C0"/>
                </a:solidFill>
                <a:cs typeface="方正兰亭刊宋简体"/>
              </a:rPr>
              <a:t>content_str</a:t>
            </a:r>
            <a:r>
              <a:rPr lang="en-US" altLang="zh-CN" dirty="0">
                <a:solidFill>
                  <a:srgbClr val="0070C0"/>
                </a:solidFill>
                <a:cs typeface="方正兰亭刊宋简体"/>
              </a:rPr>
              <a:t> = </a:t>
            </a:r>
            <a:r>
              <a:rPr lang="en-US" altLang="zh-CN" dirty="0">
                <a:solidFill>
                  <a:srgbClr val="0070C0"/>
                </a:solidFill>
                <a:latin typeface="Times New Roman" panose="02020603050405020304" pitchFamily="18" charset="0"/>
                <a:cs typeface="方正兰亭刊宋简体"/>
              </a:rPr>
              <a:t>‘</a:t>
            </a:r>
            <a:r>
              <a:rPr lang="en-US" altLang="zh-CN" dirty="0">
                <a:solidFill>
                  <a:srgbClr val="0070C0"/>
                </a:solidFill>
                <a:cs typeface="方正兰亭刊宋简体"/>
              </a:rPr>
              <a:t>\</a:t>
            </a:r>
            <a:r>
              <a:rPr lang="en-US" altLang="zh-CN" dirty="0" err="1">
                <a:solidFill>
                  <a:srgbClr val="0070C0"/>
                </a:solidFill>
                <a:cs typeface="方正兰亭刊宋简体"/>
              </a:rPr>
              <a:t>n</a:t>
            </a:r>
            <a:r>
              <a:rPr lang="en-US" altLang="zh-CN" dirty="0" err="1">
                <a:solidFill>
                  <a:srgbClr val="0070C0"/>
                </a:solidFill>
                <a:latin typeface="Times New Roman" panose="02020603050405020304" pitchFamily="18" charset="0"/>
                <a:cs typeface="方正兰亭刊宋简体"/>
              </a:rPr>
              <a:t>’</a:t>
            </a:r>
            <a:r>
              <a:rPr lang="en-US" altLang="zh-CN" dirty="0" err="1">
                <a:solidFill>
                  <a:srgbClr val="0070C0"/>
                </a:solidFill>
                <a:cs typeface="方正兰亭刊宋简体"/>
              </a:rPr>
              <a:t>.join</a:t>
            </a:r>
            <a:r>
              <a:rPr lang="en-US" altLang="zh-CN" dirty="0">
                <a:solidFill>
                  <a:srgbClr val="0070C0"/>
                </a:solidFill>
                <a:cs typeface="方正兰亭刊宋简体"/>
              </a:rPr>
              <a:t>(</a:t>
            </a:r>
            <a:r>
              <a:rPr lang="en-US" altLang="zh-CN" dirty="0" err="1">
                <a:solidFill>
                  <a:srgbClr val="0070C0"/>
                </a:solidFill>
                <a:cs typeface="方正兰亭刊宋简体"/>
              </a:rPr>
              <a:t>content_list</a:t>
            </a:r>
            <a:r>
              <a:rPr lang="en-US" altLang="zh-CN" dirty="0">
                <a:solidFill>
                  <a:srgbClr val="0070C0"/>
                </a:solidFill>
                <a:cs typeface="方正兰亭刊宋简体"/>
              </a:rPr>
              <a:t>)</a:t>
            </a:r>
            <a:endParaRPr lang="en-US" altLang="zh-CN" dirty="0">
              <a:solidFill>
                <a:srgbClr val="0070C0"/>
              </a:solidFill>
            </a:endParaRPr>
          </a:p>
          <a:p>
            <a:r>
              <a:rPr lang="en-US" altLang="zh-CN" dirty="0" smtClean="0"/>
              <a:t>        </a:t>
            </a:r>
            <a:r>
              <a:rPr lang="zh-CN" altLang="zh-CN" dirty="0" smtClean="0"/>
              <a:t>完整</a:t>
            </a:r>
            <a:r>
              <a:rPr lang="zh-CN" altLang="zh-CN" dirty="0"/>
              <a:t>的代码和运行效果如图</a:t>
            </a:r>
            <a:r>
              <a:rPr lang="en-US" altLang="zh-CN" dirty="0"/>
              <a:t>4-10</a:t>
            </a:r>
            <a:r>
              <a:rPr lang="zh-CN" altLang="zh-CN" dirty="0"/>
              <a:t>所示。</a:t>
            </a:r>
          </a:p>
          <a:p>
            <a:endParaRPr lang="zh-CN" altLang="en-US" dirty="0"/>
          </a:p>
        </p:txBody>
      </p:sp>
    </p:spTree>
    <p:extLst>
      <p:ext uri="{BB962C8B-B14F-4D97-AF65-F5344CB8AC3E}">
        <p14:creationId xmlns:p14="http://schemas.microsoft.com/office/powerpoint/2010/main" val="34867329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3794" y="1904007"/>
            <a:ext cx="6829347" cy="396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417669" y="5864871"/>
            <a:ext cx="363176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4-10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a:latin typeface="Times New Roman" panose="02020603050405020304" pitchFamily="18" charset="0"/>
                <a:ea typeface="方正书宋简体"/>
              </a:rPr>
              <a:t>requests</a:t>
            </a:r>
            <a:r>
              <a:rPr lang="zh-CN" altLang="zh-CN" b="1" kern="100" dirty="0">
                <a:latin typeface="Times New Roman" panose="02020603050405020304" pitchFamily="18" charset="0"/>
                <a:ea typeface="方正书宋简体"/>
                <a:cs typeface="Times New Roman" panose="02020603050405020304" pitchFamily="18" charset="0"/>
              </a:rPr>
              <a:t>与正则表达式</a:t>
            </a:r>
            <a:endParaRPr lang="zh-CN" altLang="en-US" b="1" dirty="0"/>
          </a:p>
        </p:txBody>
      </p:sp>
    </p:spTree>
    <p:extLst>
      <p:ext uri="{BB962C8B-B14F-4D97-AF65-F5344CB8AC3E}">
        <p14:creationId xmlns:p14="http://schemas.microsoft.com/office/powerpoint/2010/main" val="293376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rPr>
              <a:t>4.2  </a:t>
            </a:r>
            <a:r>
              <a:rPr lang="zh-CN" altLang="zh-CN" sz="4000" dirty="0">
                <a:solidFill>
                  <a:srgbClr val="0070C0"/>
                </a:solidFill>
                <a:latin typeface="华文行楷" panose="02010800040101010101" pitchFamily="2" charset="-122"/>
                <a:ea typeface="华文行楷" panose="02010800040101010101" pitchFamily="2" charset="-122"/>
              </a:rPr>
              <a:t>多线程爬虫</a:t>
            </a:r>
            <a:endParaRPr lang="zh-CN" altLang="en-US" sz="4000" dirty="0">
              <a:solidFill>
                <a:srgbClr val="0070C0"/>
              </a:solidFill>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a:xfrm>
            <a:off x="1097279" y="1845734"/>
            <a:ext cx="10198905" cy="4023360"/>
          </a:xfrm>
        </p:spPr>
        <p:txBody>
          <a:bodyPr/>
          <a:lstStyle/>
          <a:p>
            <a:r>
              <a:rPr lang="en-US" altLang="zh-CN" dirty="0" smtClean="0"/>
              <a:t>         </a:t>
            </a:r>
            <a:r>
              <a:rPr lang="zh-CN" altLang="zh-CN" dirty="0" smtClean="0"/>
              <a:t>在</a:t>
            </a:r>
            <a:r>
              <a:rPr lang="zh-CN" altLang="zh-CN" dirty="0"/>
              <a:t>掌握了</a:t>
            </a:r>
            <a:r>
              <a:rPr lang="en-US" altLang="zh-CN" dirty="0"/>
              <a:t>requests</a:t>
            </a:r>
            <a:r>
              <a:rPr lang="zh-CN" altLang="zh-CN" dirty="0"/>
              <a:t>与正则表达式以后，就可以开始实战爬取一些简单的网址了。</a:t>
            </a:r>
          </a:p>
          <a:p>
            <a:r>
              <a:rPr lang="en-US" altLang="zh-CN" dirty="0" smtClean="0"/>
              <a:t>         </a:t>
            </a:r>
            <a:r>
              <a:rPr lang="zh-CN" altLang="zh-CN" dirty="0" smtClean="0"/>
              <a:t>但是</a:t>
            </a:r>
            <a:r>
              <a:rPr lang="zh-CN" altLang="zh-CN" dirty="0"/>
              <a:t>，此时的爬虫只有一个进程、一个线程，因此称为单线程爬虫。单线程爬虫每次只访问一个页面，不能充分利用计算机的网络带宽。一个页面最多也就几百</a:t>
            </a:r>
            <a:r>
              <a:rPr lang="en-US" altLang="zh-CN" dirty="0"/>
              <a:t>KB</a:t>
            </a:r>
            <a:r>
              <a:rPr lang="zh-CN" altLang="zh-CN" dirty="0"/>
              <a:t>，所以爬虫在爬取一个页面的时候，多出来的网速和从发起请求到得到源代码中间的时间都被浪费了。</a:t>
            </a:r>
          </a:p>
          <a:p>
            <a:r>
              <a:rPr lang="en-US" altLang="zh-CN" dirty="0" smtClean="0"/>
              <a:t>         </a:t>
            </a:r>
            <a:r>
              <a:rPr lang="zh-CN" altLang="zh-CN" dirty="0" smtClean="0"/>
              <a:t>如果</a:t>
            </a:r>
            <a:r>
              <a:rPr lang="zh-CN" altLang="zh-CN" dirty="0"/>
              <a:t>可以让爬虫同时访问</a:t>
            </a:r>
            <a:r>
              <a:rPr lang="en-US" altLang="zh-CN" dirty="0"/>
              <a:t>10</a:t>
            </a:r>
            <a:r>
              <a:rPr lang="zh-CN" altLang="zh-CN" dirty="0"/>
              <a:t>个页面，就相当于爬取速度提高了</a:t>
            </a:r>
            <a:r>
              <a:rPr lang="en-US" altLang="zh-CN" dirty="0"/>
              <a:t>10</a:t>
            </a:r>
            <a:r>
              <a:rPr lang="zh-CN" altLang="zh-CN" dirty="0"/>
              <a:t>倍。为了达到这个目的，就需要使用多线程技术了。</a:t>
            </a:r>
          </a:p>
          <a:p>
            <a:endParaRPr lang="zh-CN" altLang="en-US" dirty="0"/>
          </a:p>
        </p:txBody>
      </p:sp>
    </p:spTree>
    <p:extLst>
      <p:ext uri="{BB962C8B-B14F-4D97-AF65-F5344CB8AC3E}">
        <p14:creationId xmlns:p14="http://schemas.microsoft.com/office/powerpoint/2010/main" val="17601604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14400" y="1845734"/>
            <a:ext cx="10241280" cy="4023360"/>
          </a:xfrm>
        </p:spPr>
        <p:txBody>
          <a:bodyPr/>
          <a:lstStyle/>
          <a:p>
            <a:r>
              <a:rPr lang="en-US" altLang="zh-CN" dirty="0" smtClean="0"/>
              <a:t>         </a:t>
            </a:r>
            <a:r>
              <a:rPr lang="zh-CN" altLang="zh-CN" dirty="0" smtClean="0"/>
              <a:t>微观</a:t>
            </a:r>
            <a:r>
              <a:rPr lang="zh-CN" altLang="zh-CN" dirty="0"/>
              <a:t>上的单线程，在宏观上就像同时在做几件事。这种机制在</a:t>
            </a:r>
            <a:r>
              <a:rPr lang="en-US" altLang="zh-CN" dirty="0"/>
              <a:t>I/O</a:t>
            </a:r>
            <a:r>
              <a:rPr lang="zh-CN" altLang="zh-CN" dirty="0"/>
              <a:t>（</a:t>
            </a:r>
            <a:r>
              <a:rPr lang="en-US" altLang="zh-CN" dirty="0" err="1"/>
              <a:t>Input/Output</a:t>
            </a:r>
            <a:r>
              <a:rPr lang="zh-CN" altLang="zh-CN" dirty="0"/>
              <a:t>，输入</a:t>
            </a:r>
            <a:r>
              <a:rPr lang="en-US" altLang="zh-CN" dirty="0"/>
              <a:t>/</a:t>
            </a:r>
            <a:r>
              <a:rPr lang="zh-CN" altLang="zh-CN" dirty="0"/>
              <a:t>输出）密集型的操作上影响不大，但是在</a:t>
            </a:r>
            <a:r>
              <a:rPr lang="en-US" altLang="zh-CN" dirty="0"/>
              <a:t>CPU</a:t>
            </a:r>
            <a:r>
              <a:rPr lang="zh-CN" altLang="zh-CN" dirty="0"/>
              <a:t>计算密集型的操作上面，由于只能使用</a:t>
            </a:r>
            <a:r>
              <a:rPr lang="en-US" altLang="zh-CN" dirty="0"/>
              <a:t>CPU</a:t>
            </a:r>
            <a:r>
              <a:rPr lang="zh-CN" altLang="zh-CN" dirty="0"/>
              <a:t>的一个核，就会对性能产生非常大的影响。所以涉及计算密集型的程序，就需要使用多进程，</a:t>
            </a:r>
            <a:r>
              <a:rPr lang="en-US" altLang="zh-CN" dirty="0"/>
              <a:t>Python</a:t>
            </a:r>
            <a:r>
              <a:rPr lang="zh-CN" altLang="zh-CN" dirty="0"/>
              <a:t>的多进程不受</a:t>
            </a:r>
            <a:r>
              <a:rPr lang="en-US" altLang="zh-CN" dirty="0"/>
              <a:t>GIL</a:t>
            </a:r>
            <a:r>
              <a:rPr lang="zh-CN" altLang="zh-CN" dirty="0"/>
              <a:t>的影响。</a:t>
            </a:r>
          </a:p>
          <a:p>
            <a:r>
              <a:rPr lang="en-US" altLang="zh-CN" dirty="0" smtClean="0"/>
              <a:t>         </a:t>
            </a:r>
            <a:r>
              <a:rPr lang="zh-CN" altLang="zh-CN" dirty="0" smtClean="0"/>
              <a:t>爬虫</a:t>
            </a:r>
            <a:r>
              <a:rPr lang="zh-CN" altLang="zh-CN" dirty="0"/>
              <a:t>属于</a:t>
            </a:r>
            <a:r>
              <a:rPr lang="en-US" altLang="zh-CN" dirty="0"/>
              <a:t>I/O</a:t>
            </a:r>
            <a:r>
              <a:rPr lang="zh-CN" altLang="zh-CN" dirty="0"/>
              <a:t>密集型的程序，所以使用多线程可以大大提高爬取效率。</a:t>
            </a:r>
          </a:p>
          <a:p>
            <a:endParaRPr lang="zh-CN" altLang="en-US" dirty="0"/>
          </a:p>
        </p:txBody>
      </p:sp>
    </p:spTree>
    <p:extLst>
      <p:ext uri="{BB962C8B-B14F-4D97-AF65-F5344CB8AC3E}">
        <p14:creationId xmlns:p14="http://schemas.microsoft.com/office/powerpoint/2010/main" val="3648853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21779">
                <a:solidFill>
                  <a:srgbClr val="7030A0"/>
                </a:solidFill>
                <a:latin typeface="黑体" panose="02010609060101010101" pitchFamily="49" charset="-122"/>
                <a:ea typeface="黑体" panose="02010609060101010101" pitchFamily="49" charset="-122"/>
                <a:cs typeface="+mn-cs"/>
              </a:rPr>
              <a:t>4.2.1  </a:t>
            </a:r>
            <a:r>
              <a:rPr lang="zh-CN" altLang="en-US" sz="4000" dirty="0" bmk="_Toc500021779">
                <a:solidFill>
                  <a:srgbClr val="7030A0"/>
                </a:solidFill>
                <a:latin typeface="黑体" panose="02010609060101010101" pitchFamily="49" charset="-122"/>
                <a:ea typeface="黑体" panose="02010609060101010101" pitchFamily="49" charset="-122"/>
                <a:cs typeface="+mn-cs"/>
              </a:rPr>
              <a:t>多进程库（</a:t>
            </a:r>
            <a:r>
              <a:rPr lang="en-US" altLang="zh-CN" sz="4000" dirty="0" bmk="_Toc500021779">
                <a:solidFill>
                  <a:srgbClr val="7030A0"/>
                </a:solidFill>
                <a:latin typeface="黑体" panose="02010609060101010101" pitchFamily="49" charset="-122"/>
                <a:ea typeface="黑体" panose="02010609060101010101" pitchFamily="49" charset="-122"/>
                <a:cs typeface="+mn-cs"/>
              </a:rPr>
              <a:t>multiprocessing</a:t>
            </a:r>
            <a:r>
              <a:rPr lang="zh-CN" altLang="en-US" sz="4000" dirty="0" bmk="_Toc500021777">
                <a:solidFill>
                  <a:srgbClr val="7030A0"/>
                </a:solidFill>
                <a:latin typeface="黑体" panose="02010609060101010101" pitchFamily="49" charset="-122"/>
                <a:ea typeface="黑体" panose="02010609060101010101" pitchFamily="49" charset="-122"/>
                <a:cs typeface="+mn-cs"/>
              </a:rPr>
              <a:t>）</a:t>
            </a:r>
          </a:p>
        </p:txBody>
      </p:sp>
      <p:sp>
        <p:nvSpPr>
          <p:cNvPr id="4" name="Rectangle 1"/>
          <p:cNvSpPr>
            <a:spLocks noGrp="1" noChangeArrowheads="1"/>
          </p:cNvSpPr>
          <p:nvPr>
            <p:ph idx="1"/>
          </p:nvPr>
        </p:nvSpPr>
        <p:spPr bwMode="auto">
          <a:xfrm>
            <a:off x="1097280" y="1872255"/>
            <a:ext cx="10366174" cy="3970318"/>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54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540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multiprocessing</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本身是</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的多进程库，用来处理与多进程相关的操作。但是由于进程与进程之间不能直接共享内存和堆栈资源，而且启动新的进程开销也比线程大得多，因此使用多线程来爬取比使用多进程有更多的优势。</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multiprocessing</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下面有一个</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dummy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模块，它可以让</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的线程使用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multiprocessing</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的各种方法。</a:t>
            </a:r>
            <a:endParaRPr kumimoji="0" lang="zh-CN" altLang="en-US" i="0" u="none" strike="noStrike" cap="none" normalizeH="0" baseline="0" dirty="0" smtClean="0">
              <a:ln>
                <a:noFill/>
              </a:ln>
              <a:solidFill>
                <a:schemeClr val="tx1"/>
              </a:solidFill>
              <a:effectLst/>
            </a:endParaRPr>
          </a:p>
          <a:p>
            <a:pPr marL="0" marR="0" lvl="0" indent="2540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dummy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下面有一个</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Pool</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类，它用来实现线程池。这个线程池有一个</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map()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方法，可以让线程池里面的所有线程都“同时”执行一个函数。</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12040857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eaLnBrk="0" fontAlgn="base" hangingPunct="0">
              <a:lnSpc>
                <a:spcPct val="100000"/>
              </a:lnSpc>
              <a:spcBef>
                <a:spcPct val="0"/>
              </a:spcBef>
              <a:spcAft>
                <a:spcPct val="0"/>
              </a:spcAft>
              <a:buSzTx/>
              <a:buFont typeface="Wingdings" panose="05000000000000000000" pitchFamily="2" charset="2"/>
              <a:buChar char="u"/>
            </a:pPr>
            <a:r>
              <a:rPr lang="zh-CN" altLang="en-US" dirty="0">
                <a:solidFill>
                  <a:schemeClr val="tx1"/>
                </a:solidFill>
                <a:ea typeface="方正黑体简体"/>
                <a:cs typeface="Arial" panose="020B0604020202020204" pitchFamily="34" charset="0"/>
              </a:rPr>
              <a:t>例</a:t>
            </a:r>
            <a:r>
              <a:rPr lang="en-US" altLang="zh-CN" dirty="0">
                <a:solidFill>
                  <a:schemeClr val="tx1"/>
                </a:solidFill>
                <a:ea typeface="方正黑体简体"/>
                <a:cs typeface="Arial" panose="020B0604020202020204" pitchFamily="34" charset="0"/>
              </a:rPr>
              <a:t>4-4</a:t>
            </a:r>
            <a:r>
              <a:rPr lang="zh-CN" altLang="en-US" dirty="0">
                <a:solidFill>
                  <a:schemeClr val="tx1"/>
                </a:solidFill>
                <a:ea typeface="方正黑体简体"/>
                <a:cs typeface="Arial" panose="020B0604020202020204" pitchFamily="34" charset="0"/>
              </a:rPr>
              <a:t>：</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计算</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0</a:t>
            </a:r>
            <a:r>
              <a:rPr lang="zh-CN" altLang="en-US" dirty="0">
                <a:solidFill>
                  <a:schemeClr val="tx1"/>
                </a:solidFill>
                <a:latin typeface="宋体" panose="02010600030101010101" pitchFamily="2" charset="-122"/>
                <a:cs typeface="Times New Roman" panose="02020603050405020304" pitchFamily="18" charset="0"/>
              </a:rPr>
              <a:t>～</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9</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的每个数的平方。</a:t>
            </a:r>
            <a:endParaRPr lang="zh-CN" altLang="en-US" dirty="0">
              <a:solidFill>
                <a:schemeClr val="tx1"/>
              </a:solidFill>
            </a:endParaRPr>
          </a:p>
          <a:p>
            <a:pPr marL="0" lvl="0" indent="2540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a:cs typeface="Times New Roman" panose="02020603050405020304" pitchFamily="18" charset="0"/>
              </a:rPr>
              <a:t>       在</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学习了</a:t>
            </a:r>
            <a:r>
              <a:rPr lang="en-US" altLang="zh-CN" dirty="0">
                <a:solidFill>
                  <a:schemeClr val="tx1"/>
                </a:solidFill>
                <a:latin typeface="Times New Roman" panose="02020603050405020304" pitchFamily="18" charset="0"/>
                <a:ea typeface="方正兰亭刊宋简体"/>
                <a:cs typeface="Times New Roman" panose="02020603050405020304" pitchFamily="18" charset="0"/>
              </a:rPr>
              <a:t>for</a:t>
            </a:r>
            <a:r>
              <a:rPr lang="zh-CN" altLang="en-US" dirty="0">
                <a:solidFill>
                  <a:schemeClr val="tx1"/>
                </a:solidFill>
                <a:latin typeface="Times New Roman" panose="02020603050405020304" pitchFamily="18" charset="0"/>
                <a:ea typeface="方正兰亭刊宋简体"/>
                <a:cs typeface="Times New Roman" panose="02020603050405020304" pitchFamily="18" charset="0"/>
              </a:rPr>
              <a:t>循环之后，代码可能会写成这样：</a:t>
            </a:r>
            <a:endParaRPr lang="zh-CN" altLang="en-US" dirty="0">
              <a:solidFill>
                <a:schemeClr val="tx1"/>
              </a:solidFill>
            </a:endParaRPr>
          </a:p>
          <a:p>
            <a:pPr marL="0" lvl="0" indent="254000" eaLnBrk="0" fontAlgn="base" hangingPunct="0">
              <a:lnSpc>
                <a:spcPct val="100000"/>
              </a:lnSpc>
              <a:spcBef>
                <a:spcPct val="0"/>
              </a:spcBef>
              <a:spcAft>
                <a:spcPct val="0"/>
              </a:spcAft>
              <a:buClrTx/>
              <a:buSzTx/>
              <a:buNone/>
            </a:pPr>
            <a:r>
              <a:rPr lang="en-US" altLang="zh-CN" dirty="0">
                <a:solidFill>
                  <a:srgbClr val="0070C0"/>
                </a:solidFill>
                <a:cs typeface="方正兰亭刊宋简体"/>
              </a:rPr>
              <a:t>for </a:t>
            </a:r>
            <a:r>
              <a:rPr lang="en-US" altLang="zh-CN" dirty="0" err="1">
                <a:solidFill>
                  <a:srgbClr val="0070C0"/>
                </a:solidFill>
                <a:cs typeface="方正兰亭刊宋简体"/>
              </a:rPr>
              <a:t>i</a:t>
            </a:r>
            <a:r>
              <a:rPr lang="en-US" altLang="zh-CN" dirty="0">
                <a:solidFill>
                  <a:srgbClr val="0070C0"/>
                </a:solidFill>
                <a:cs typeface="方正兰亭刊宋简体"/>
              </a:rPr>
              <a:t> in range(10):</a:t>
            </a:r>
            <a:endParaRPr lang="en-US" altLang="zh-CN" dirty="0">
              <a:solidFill>
                <a:srgbClr val="0070C0"/>
              </a:solidFill>
            </a:endParaRPr>
          </a:p>
          <a:p>
            <a:pPr marL="0" lvl="0" indent="254000" eaLnBrk="0" fontAlgn="base" hangingPunct="0">
              <a:lnSpc>
                <a:spcPct val="100000"/>
              </a:lnSpc>
              <a:spcBef>
                <a:spcPct val="0"/>
              </a:spcBef>
              <a:spcAft>
                <a:spcPct val="0"/>
              </a:spcAft>
              <a:buClrTx/>
              <a:buSzTx/>
              <a:buNone/>
            </a:pPr>
            <a:r>
              <a:rPr lang="en-US" altLang="zh-CN" dirty="0">
                <a:solidFill>
                  <a:srgbClr val="0070C0"/>
                </a:solidFill>
                <a:cs typeface="方正兰亭刊宋简体"/>
              </a:rPr>
              <a:t>    print(</a:t>
            </a:r>
            <a:r>
              <a:rPr lang="en-US" altLang="zh-CN" dirty="0" err="1">
                <a:solidFill>
                  <a:srgbClr val="0070C0"/>
                </a:solidFill>
                <a:cs typeface="方正兰亭刊宋简体"/>
              </a:rPr>
              <a:t>i</a:t>
            </a:r>
            <a:r>
              <a:rPr lang="en-US" altLang="zh-CN" dirty="0">
                <a:solidFill>
                  <a:srgbClr val="0070C0"/>
                </a:solidFill>
                <a:cs typeface="方正兰亭刊宋简体"/>
              </a:rPr>
              <a:t> ** </a:t>
            </a:r>
            <a:r>
              <a:rPr lang="en-US" altLang="zh-CN" dirty="0" err="1">
                <a:solidFill>
                  <a:srgbClr val="0070C0"/>
                </a:solidFill>
                <a:cs typeface="方正兰亭刊宋简体"/>
              </a:rPr>
              <a:t>i</a:t>
            </a:r>
            <a:r>
              <a:rPr lang="en-US" altLang="zh-CN" dirty="0">
                <a:solidFill>
                  <a:srgbClr val="0070C0"/>
                </a:solidFill>
                <a:cs typeface="方正兰亭刊宋简体"/>
              </a:rPr>
              <a:t>)</a:t>
            </a:r>
            <a:endParaRPr lang="en-US" altLang="zh-CN" dirty="0">
              <a:solidFill>
                <a:srgbClr val="0070C0"/>
              </a:solidFill>
            </a:endParaRPr>
          </a:p>
          <a:p>
            <a:endParaRPr lang="zh-CN" altLang="en-US" dirty="0">
              <a:solidFill>
                <a:srgbClr val="0070C0"/>
              </a:solidFill>
            </a:endParaRPr>
          </a:p>
        </p:txBody>
      </p:sp>
      <p:sp>
        <p:nvSpPr>
          <p:cNvPr id="4" name="椭圆 3"/>
          <p:cNvSpPr/>
          <p:nvPr/>
        </p:nvSpPr>
        <p:spPr>
          <a:xfrm>
            <a:off x="9411629" y="4125951"/>
            <a:ext cx="2085277" cy="1884557"/>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12651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a:t>
            </a:r>
            <a:r>
              <a:rPr lang="zh-CN" altLang="zh-CN" dirty="0" smtClean="0"/>
              <a:t>这种</a:t>
            </a:r>
            <a:r>
              <a:rPr lang="zh-CN" altLang="zh-CN" dirty="0"/>
              <a:t>写法当然可以得到结果，但是代码是一个数一个数地计算，效率并不高。而如果使用多线程的技术，让代码同时计算很多个数的平方，就需要使用</a:t>
            </a:r>
            <a:r>
              <a:rPr lang="en-US" altLang="zh-CN" dirty="0" err="1"/>
              <a:t>multiprocessing.dummy</a:t>
            </a:r>
            <a:r>
              <a:rPr lang="zh-CN" altLang="zh-CN" dirty="0"/>
              <a:t>来实现：</a:t>
            </a:r>
          </a:p>
          <a:p>
            <a:r>
              <a:rPr lang="zh-CN" altLang="zh-CN" dirty="0">
                <a:solidFill>
                  <a:srgbClr val="0070C0"/>
                </a:solidFill>
              </a:rPr>
              <a:t>from multiprocessing.dummy import Pool</a:t>
            </a:r>
          </a:p>
          <a:p>
            <a:r>
              <a:rPr lang="zh-CN" altLang="zh-CN" dirty="0">
                <a:solidFill>
                  <a:srgbClr val="0070C0"/>
                </a:solidFill>
              </a:rPr>
              <a:t> </a:t>
            </a:r>
            <a:r>
              <a:rPr lang="zh-CN" altLang="zh-CN" dirty="0" smtClean="0">
                <a:solidFill>
                  <a:srgbClr val="0070C0"/>
                </a:solidFill>
              </a:rPr>
              <a:t>def </a:t>
            </a:r>
            <a:r>
              <a:rPr lang="zh-CN" altLang="zh-CN" dirty="0">
                <a:solidFill>
                  <a:srgbClr val="0070C0"/>
                </a:solidFill>
              </a:rPr>
              <a:t>calc_power2(num):</a:t>
            </a:r>
          </a:p>
          <a:p>
            <a:r>
              <a:rPr lang="zh-CN" altLang="zh-CN" dirty="0">
                <a:solidFill>
                  <a:srgbClr val="0070C0"/>
                </a:solidFill>
              </a:rPr>
              <a:t>    return num * num</a:t>
            </a:r>
          </a:p>
          <a:p>
            <a:r>
              <a:rPr lang="zh-CN" altLang="zh-CN" dirty="0">
                <a:solidFill>
                  <a:srgbClr val="0070C0"/>
                </a:solidFill>
              </a:rPr>
              <a:t> </a:t>
            </a:r>
          </a:p>
        </p:txBody>
      </p:sp>
      <p:pic>
        <p:nvPicPr>
          <p:cNvPr id="4" name="Picture 2" descr="C:\Program Files\Microsoft Office\MEDIA\CAGCAT10\j0199036.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36285" y="4225239"/>
            <a:ext cx="1570776" cy="173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5792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a:solidFill>
                  <a:srgbClr val="0070C0"/>
                </a:solidFill>
              </a:rPr>
              <a:t>pool = Pool(3)</a:t>
            </a:r>
            <a:endParaRPr lang="zh-CN" altLang="zh-CN" dirty="0">
              <a:solidFill>
                <a:srgbClr val="0070C0"/>
              </a:solidFill>
            </a:endParaRPr>
          </a:p>
          <a:p>
            <a:r>
              <a:rPr lang="en-US" altLang="zh-CN" dirty="0" err="1">
                <a:solidFill>
                  <a:srgbClr val="0070C0"/>
                </a:solidFill>
              </a:rPr>
              <a:t>origin_num</a:t>
            </a:r>
            <a:r>
              <a:rPr lang="en-US" altLang="zh-CN" dirty="0">
                <a:solidFill>
                  <a:srgbClr val="0070C0"/>
                </a:solidFill>
              </a:rPr>
              <a:t> = [x for x in range(10)]</a:t>
            </a:r>
            <a:endParaRPr lang="zh-CN" altLang="zh-CN" dirty="0">
              <a:solidFill>
                <a:srgbClr val="0070C0"/>
              </a:solidFill>
            </a:endParaRPr>
          </a:p>
          <a:p>
            <a:r>
              <a:rPr lang="en-US" altLang="zh-CN" dirty="0">
                <a:solidFill>
                  <a:srgbClr val="0070C0"/>
                </a:solidFill>
              </a:rPr>
              <a:t>result = </a:t>
            </a:r>
            <a:r>
              <a:rPr lang="en-US" altLang="zh-CN" dirty="0" err="1">
                <a:solidFill>
                  <a:srgbClr val="0070C0"/>
                </a:solidFill>
              </a:rPr>
              <a:t>pool.map</a:t>
            </a:r>
            <a:r>
              <a:rPr lang="en-US" altLang="zh-CN" dirty="0">
                <a:solidFill>
                  <a:srgbClr val="0070C0"/>
                </a:solidFill>
              </a:rPr>
              <a:t>(calc_power2, </a:t>
            </a:r>
            <a:r>
              <a:rPr lang="en-US" altLang="zh-CN" dirty="0" err="1">
                <a:solidFill>
                  <a:srgbClr val="0070C0"/>
                </a:solidFill>
              </a:rPr>
              <a:t>origin_num</a:t>
            </a:r>
            <a:r>
              <a:rPr lang="en-US" altLang="zh-CN" dirty="0">
                <a:solidFill>
                  <a:srgbClr val="0070C0"/>
                </a:solidFill>
              </a:rPr>
              <a:t>)</a:t>
            </a:r>
            <a:endParaRPr lang="zh-CN" altLang="zh-CN" dirty="0">
              <a:solidFill>
                <a:srgbClr val="0070C0"/>
              </a:solidFill>
            </a:endParaRPr>
          </a:p>
          <a:p>
            <a:r>
              <a:rPr lang="zh-CN" altLang="zh-CN" dirty="0">
                <a:solidFill>
                  <a:srgbClr val="0070C0"/>
                </a:solidFill>
              </a:rPr>
              <a:t>print(f'计算0-9的平方分别为：{result</a:t>
            </a:r>
            <a:r>
              <a:rPr lang="zh-CN" altLang="zh-CN" dirty="0" smtClean="0">
                <a:solidFill>
                  <a:srgbClr val="0070C0"/>
                </a:solidFill>
              </a:rPr>
              <a:t>}')</a:t>
            </a:r>
            <a:endParaRPr lang="en-US" altLang="zh-CN" dirty="0" smtClean="0">
              <a:solidFill>
                <a:srgbClr val="0070C0"/>
              </a:solidFill>
            </a:endParaRPr>
          </a:p>
          <a:p>
            <a:r>
              <a:rPr lang="en-US" altLang="zh-CN" dirty="0" smtClean="0"/>
              <a:t>         </a:t>
            </a:r>
            <a:r>
              <a:rPr lang="zh-CN" altLang="zh-CN" dirty="0" smtClean="0"/>
              <a:t>在</a:t>
            </a:r>
            <a:r>
              <a:rPr lang="zh-CN" altLang="zh-CN" dirty="0"/>
              <a:t>上面的代码中，先定义了一个函数用来计算平方，然后初始化了一个有</a:t>
            </a:r>
            <a:r>
              <a:rPr lang="en-US" altLang="zh-CN" dirty="0"/>
              <a:t>3</a:t>
            </a:r>
            <a:r>
              <a:rPr lang="zh-CN" altLang="zh-CN" dirty="0"/>
              <a:t>个线程的线程池。这</a:t>
            </a:r>
            <a:r>
              <a:rPr lang="en-US" altLang="zh-CN" dirty="0"/>
              <a:t>3</a:t>
            </a:r>
            <a:r>
              <a:rPr lang="zh-CN" altLang="zh-CN" dirty="0"/>
              <a:t>个线程负责计算</a:t>
            </a:r>
            <a:r>
              <a:rPr lang="en-US" altLang="zh-CN" dirty="0"/>
              <a:t>10</a:t>
            </a:r>
            <a:r>
              <a:rPr lang="zh-CN" altLang="zh-CN" dirty="0"/>
              <a:t>个数字的平方，谁先计算完手上的这个数，谁就先取下一个数继续计算，直到把所有的数字都计算完成为止。</a:t>
            </a:r>
          </a:p>
          <a:p>
            <a:endParaRPr lang="zh-CN" altLang="zh-CN" dirty="0"/>
          </a:p>
          <a:p>
            <a:endParaRPr lang="zh-CN" altLang="en-US" dirty="0"/>
          </a:p>
          <a:p>
            <a:endParaRPr lang="zh-CN" altLang="en-US" dirty="0"/>
          </a:p>
        </p:txBody>
      </p:sp>
    </p:spTree>
    <p:extLst>
      <p:ext uri="{BB962C8B-B14F-4D97-AF65-F5344CB8AC3E}">
        <p14:creationId xmlns:p14="http://schemas.microsoft.com/office/powerpoint/2010/main" val="41183463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a:t>
            </a:r>
            <a:r>
              <a:rPr lang="zh-CN" altLang="zh-CN" dirty="0" smtClean="0"/>
              <a:t>在</a:t>
            </a:r>
            <a:r>
              <a:rPr lang="zh-CN" altLang="zh-CN" dirty="0"/>
              <a:t>这个例子中，线程池的</a:t>
            </a:r>
            <a:r>
              <a:rPr lang="en-US" altLang="zh-CN" dirty="0"/>
              <a:t>map()</a:t>
            </a:r>
            <a:r>
              <a:rPr lang="zh-CN" altLang="zh-CN" dirty="0"/>
              <a:t>方法接收两个参数，第</a:t>
            </a:r>
            <a:r>
              <a:rPr lang="en-US" altLang="zh-CN" dirty="0"/>
              <a:t>1</a:t>
            </a:r>
            <a:r>
              <a:rPr lang="zh-CN" altLang="zh-CN" dirty="0"/>
              <a:t>个参数是函数名，第</a:t>
            </a:r>
            <a:r>
              <a:rPr lang="en-US" altLang="zh-CN" dirty="0"/>
              <a:t>2</a:t>
            </a:r>
            <a:r>
              <a:rPr lang="zh-CN" altLang="zh-CN" dirty="0"/>
              <a:t>个参数是一个列表。注意：第</a:t>
            </a:r>
            <a:r>
              <a:rPr lang="en-US" altLang="zh-CN" dirty="0"/>
              <a:t>1</a:t>
            </a:r>
            <a:r>
              <a:rPr lang="zh-CN" altLang="zh-CN" dirty="0"/>
              <a:t>个参数仅仅是函数的名字，是不能带括号的。第</a:t>
            </a:r>
            <a:r>
              <a:rPr lang="en-US" altLang="zh-CN" dirty="0"/>
              <a:t>2</a:t>
            </a:r>
            <a:r>
              <a:rPr lang="zh-CN" altLang="zh-CN" dirty="0"/>
              <a:t>个参数是一个可迭代的对象，这个可迭代对象里面的每一个元素都会被函数</a:t>
            </a:r>
            <a:r>
              <a:rPr lang="en-US" altLang="zh-CN" dirty="0"/>
              <a:t>clac_power2()</a:t>
            </a:r>
            <a:r>
              <a:rPr lang="zh-CN" altLang="zh-CN" dirty="0"/>
              <a:t>接收来作为参数。除了列表以外，元组、集合或者字典都可以作为</a:t>
            </a:r>
            <a:r>
              <a:rPr lang="en-US" altLang="zh-CN" dirty="0"/>
              <a:t>map()</a:t>
            </a:r>
            <a:r>
              <a:rPr lang="zh-CN" altLang="zh-CN" dirty="0"/>
              <a:t>的第</a:t>
            </a:r>
            <a:r>
              <a:rPr lang="en-US" altLang="zh-CN" dirty="0"/>
              <a:t>2</a:t>
            </a:r>
            <a:r>
              <a:rPr lang="zh-CN" altLang="zh-CN" dirty="0"/>
              <a:t>个参数。</a:t>
            </a:r>
          </a:p>
          <a:p>
            <a:r>
              <a:rPr lang="en-US" altLang="zh-CN" dirty="0" smtClean="0"/>
              <a:t>         </a:t>
            </a:r>
            <a:r>
              <a:rPr lang="zh-CN" altLang="zh-CN" dirty="0" smtClean="0"/>
              <a:t>代码</a:t>
            </a:r>
            <a:r>
              <a:rPr lang="zh-CN" altLang="zh-CN" dirty="0"/>
              <a:t>的运行结果如图</a:t>
            </a:r>
            <a:r>
              <a:rPr lang="en-US" altLang="zh-CN" dirty="0"/>
              <a:t>4-11</a:t>
            </a:r>
            <a:r>
              <a:rPr lang="zh-CN" altLang="zh-CN" dirty="0"/>
              <a:t>所示。</a:t>
            </a:r>
          </a:p>
          <a:p>
            <a:endParaRPr lang="zh-CN" altLang="en-US" dirty="0"/>
          </a:p>
        </p:txBody>
      </p:sp>
    </p:spTree>
    <p:extLst>
      <p:ext uri="{BB962C8B-B14F-4D97-AF65-F5344CB8AC3E}">
        <p14:creationId xmlns:p14="http://schemas.microsoft.com/office/powerpoint/2010/main" val="2542876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4-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5040" y="1897603"/>
            <a:ext cx="6754106" cy="391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098925" y="5876021"/>
            <a:ext cx="3946337"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4-11  </a:t>
            </a:r>
            <a:r>
              <a:rPr lang="zh-CN" altLang="zh-CN" b="1" kern="100" dirty="0">
                <a:latin typeface="Times New Roman" panose="02020603050405020304" pitchFamily="18" charset="0"/>
                <a:ea typeface="方正书宋简体"/>
                <a:cs typeface="Times New Roman" panose="02020603050405020304" pitchFamily="18" charset="0"/>
              </a:rPr>
              <a:t>使用多线程计算</a:t>
            </a:r>
            <a:r>
              <a:rPr lang="en-US" altLang="zh-CN" b="1" kern="100" dirty="0">
                <a:latin typeface="Times New Roman" panose="02020603050405020304" pitchFamily="18" charset="0"/>
                <a:ea typeface="方正书宋简体"/>
              </a:rPr>
              <a:t>10</a:t>
            </a:r>
            <a:r>
              <a:rPr lang="zh-CN" altLang="zh-CN" b="1" kern="100" dirty="0">
                <a:latin typeface="Times New Roman" panose="02020603050405020304" pitchFamily="18" charset="0"/>
                <a:ea typeface="方正书宋简体"/>
                <a:cs typeface="Times New Roman" panose="02020603050405020304" pitchFamily="18" charset="0"/>
              </a:rPr>
              <a:t>个数的平方</a:t>
            </a:r>
            <a:endParaRPr lang="zh-CN" altLang="en-US" b="1" dirty="0"/>
          </a:p>
        </p:txBody>
      </p:sp>
    </p:spTree>
    <p:extLst>
      <p:ext uri="{BB962C8B-B14F-4D97-AF65-F5344CB8AC3E}">
        <p14:creationId xmlns:p14="http://schemas.microsoft.com/office/powerpoint/2010/main" val="3625236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en-US" altLang="zh-CN" dirty="0" smtClean="0"/>
              <a:t>          requests</a:t>
            </a:r>
            <a:r>
              <a:rPr lang="zh-CN" altLang="zh-CN" dirty="0"/>
              <a:t>是</a:t>
            </a:r>
            <a:r>
              <a:rPr lang="en-US" altLang="zh-CN" dirty="0"/>
              <a:t>Python</a:t>
            </a:r>
            <a:r>
              <a:rPr lang="zh-CN" altLang="zh-CN" dirty="0"/>
              <a:t>的一个第三方</a:t>
            </a:r>
            <a:r>
              <a:rPr lang="en-US" altLang="zh-CN" dirty="0"/>
              <a:t>HTTP</a:t>
            </a:r>
            <a:r>
              <a:rPr lang="zh-CN" altLang="zh-CN" dirty="0"/>
              <a:t>（</a:t>
            </a:r>
            <a:r>
              <a:rPr lang="en-US" altLang="zh-CN" dirty="0"/>
              <a:t>Hypertext Transfer Protocol</a:t>
            </a:r>
            <a:r>
              <a:rPr lang="zh-CN" altLang="zh-CN" dirty="0"/>
              <a:t>，超文本传输协议）库，它比</a:t>
            </a:r>
            <a:r>
              <a:rPr lang="en-US" altLang="zh-CN" dirty="0"/>
              <a:t>Python</a:t>
            </a:r>
            <a:r>
              <a:rPr lang="zh-CN" altLang="zh-CN" dirty="0"/>
              <a:t>自带的网络库</a:t>
            </a:r>
            <a:r>
              <a:rPr lang="en-US" altLang="zh-CN" dirty="0" err="1"/>
              <a:t>urllib</a:t>
            </a:r>
            <a:r>
              <a:rPr lang="zh-CN" altLang="zh-CN" dirty="0"/>
              <a:t>更加简单、方便和人性化。使用</a:t>
            </a:r>
            <a:r>
              <a:rPr lang="en-US" altLang="zh-CN" dirty="0"/>
              <a:t>requests</a:t>
            </a:r>
            <a:r>
              <a:rPr lang="zh-CN" altLang="zh-CN" dirty="0"/>
              <a:t>可以让</a:t>
            </a:r>
            <a:r>
              <a:rPr lang="en-US" altLang="zh-CN" dirty="0"/>
              <a:t>Python</a:t>
            </a:r>
            <a:r>
              <a:rPr lang="zh-CN" altLang="zh-CN" dirty="0"/>
              <a:t>实现访问网页并获取源代码的功能。</a:t>
            </a:r>
          </a:p>
          <a:p>
            <a:r>
              <a:rPr lang="en-US" altLang="zh-CN" dirty="0" smtClean="0"/>
              <a:t>         </a:t>
            </a:r>
            <a:r>
              <a:rPr lang="zh-CN" altLang="zh-CN" dirty="0" smtClean="0"/>
              <a:t>使用</a:t>
            </a:r>
            <a:r>
              <a:rPr lang="en-US" altLang="zh-CN" dirty="0"/>
              <a:t>requests</a:t>
            </a:r>
            <a:r>
              <a:rPr lang="zh-CN" altLang="zh-CN" dirty="0"/>
              <a:t>获取网页的源代码，最简单的情况下只需要两行代码</a:t>
            </a:r>
            <a:r>
              <a:rPr lang="zh-CN" altLang="zh-CN" dirty="0" smtClean="0"/>
              <a:t>：</a:t>
            </a:r>
            <a:endParaRPr lang="en-US" altLang="zh-CN" dirty="0" smtClean="0"/>
          </a:p>
          <a:p>
            <a:r>
              <a:rPr lang="zh-CN" altLang="zh-CN" dirty="0">
                <a:solidFill>
                  <a:srgbClr val="0070C0"/>
                </a:solidFill>
              </a:rPr>
              <a:t>#使用requests获取源代码</a:t>
            </a:r>
          </a:p>
          <a:p>
            <a:r>
              <a:rPr lang="zh-CN" altLang="zh-CN" dirty="0">
                <a:solidFill>
                  <a:srgbClr val="0070C0"/>
                </a:solidFill>
              </a:rPr>
              <a:t>import requests</a:t>
            </a:r>
          </a:p>
          <a:p>
            <a:r>
              <a:rPr lang="zh-CN" altLang="zh-CN" dirty="0">
                <a:solidFill>
                  <a:srgbClr val="0070C0"/>
                </a:solidFill>
              </a:rPr>
              <a:t>source = requests.get('https://www.baidu.com').content.deocde()</a:t>
            </a:r>
          </a:p>
          <a:p>
            <a:endParaRPr lang="zh-CN" altLang="zh-CN"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3279626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21780">
                <a:solidFill>
                  <a:srgbClr val="7030A0"/>
                </a:solidFill>
                <a:latin typeface="黑体" panose="02010609060101010101" pitchFamily="49" charset="-122"/>
                <a:ea typeface="黑体" panose="02010609060101010101" pitchFamily="49" charset="-122"/>
                <a:cs typeface="+mn-cs"/>
              </a:rPr>
              <a:t>4.2.2  </a:t>
            </a:r>
            <a:r>
              <a:rPr lang="zh-CN" altLang="en-US" sz="4000" dirty="0" bmk="_Toc500021780">
                <a:solidFill>
                  <a:srgbClr val="7030A0"/>
                </a:solidFill>
                <a:latin typeface="黑体" panose="02010609060101010101" pitchFamily="49" charset="-122"/>
                <a:ea typeface="黑体" panose="02010609060101010101" pitchFamily="49" charset="-122"/>
                <a:cs typeface="+mn-cs"/>
              </a:rPr>
              <a:t>开发多线程爬虫</a:t>
            </a:r>
            <a:endParaRPr lang="zh-CN" altLang="en-US" sz="4000" dirty="0" bmk="_Toc500021779">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996919" y="2143015"/>
            <a:ext cx="10589198"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由于爬虫是</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I/O</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密集型的操作，特别是在请求网页源代码的时候，如果使用单线程来开发，会浪费大量的时间来等待网页返回，所以把多线程技术应用到爬虫中，可以大大提高爬虫的运行效率。</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a:lnSpc>
                <a:spcPct val="100000"/>
              </a:lnSpc>
              <a:buClrTx/>
              <a:buSzTx/>
              <a:buNone/>
            </a:pPr>
            <a:r>
              <a:rPr lang="en-US" altLang="zh-CN" dirty="0" smtClean="0"/>
              <a:t>     </a:t>
            </a:r>
            <a:r>
              <a:rPr lang="zh-CN" altLang="zh-CN" dirty="0" smtClean="0"/>
              <a:t>下面</a:t>
            </a:r>
            <a:r>
              <a:rPr lang="zh-CN" altLang="zh-CN" dirty="0"/>
              <a:t>通过两段代码来对比单线程爬虫和多线程爬虫爬取百度首页的性能差异</a:t>
            </a:r>
            <a:r>
              <a:rPr lang="zh-CN" altLang="zh-CN" dirty="0" smtClean="0"/>
              <a:t>。</a:t>
            </a:r>
            <a:endParaRPr lang="zh-CN" altLang="zh-CN" dirty="0"/>
          </a:p>
        </p:txBody>
      </p:sp>
      <p:pic>
        <p:nvPicPr>
          <p:cNvPr id="5" name="Picture 2" descr="C:\Program Files\Microsoft Office\MEDIA\CAGCAT10\j0199549.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8702" y="4291196"/>
            <a:ext cx="1670609" cy="1794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023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3"/>
            <a:ext cx="10522291" cy="4621973"/>
          </a:xfrm>
        </p:spPr>
        <p:txBody>
          <a:bodyPr>
            <a:normAutofit/>
          </a:bodyPr>
          <a:lstStyle/>
          <a:p>
            <a:r>
              <a:rPr lang="en-US" altLang="zh-CN" dirty="0" smtClean="0"/>
              <a:t>        </a:t>
            </a:r>
            <a:r>
              <a:rPr lang="zh-CN" altLang="zh-CN" dirty="0" smtClean="0"/>
              <a:t>使用单线程循环访问百度首页</a:t>
            </a:r>
            <a:r>
              <a:rPr lang="en-US" altLang="zh-CN" dirty="0" smtClean="0"/>
              <a:t>100</a:t>
            </a:r>
            <a:r>
              <a:rPr lang="zh-CN" altLang="zh-CN" dirty="0" smtClean="0"/>
              <a:t>次，计算总时间，代码如下：</a:t>
            </a:r>
          </a:p>
          <a:p>
            <a:r>
              <a:rPr lang="en-US" altLang="zh-CN" dirty="0" err="1" smtClean="0">
                <a:solidFill>
                  <a:srgbClr val="0070C0"/>
                </a:solidFill>
              </a:rPr>
              <a:t>def</a:t>
            </a:r>
            <a:r>
              <a:rPr lang="en-US" altLang="zh-CN" dirty="0" smtClean="0">
                <a:solidFill>
                  <a:srgbClr val="0070C0"/>
                </a:solidFill>
              </a:rPr>
              <a:t> </a:t>
            </a:r>
            <a:r>
              <a:rPr lang="en-US" altLang="zh-CN" dirty="0">
                <a:solidFill>
                  <a:srgbClr val="0070C0"/>
                </a:solidFill>
              </a:rPr>
              <a:t>query(</a:t>
            </a:r>
            <a:r>
              <a:rPr lang="en-US" altLang="zh-CN" dirty="0" err="1">
                <a:solidFill>
                  <a:srgbClr val="0070C0"/>
                </a:solidFill>
              </a:rPr>
              <a:t>url</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requests.get</a:t>
            </a:r>
            <a:r>
              <a:rPr lang="en-US" altLang="zh-CN" dirty="0">
                <a:solidFill>
                  <a:srgbClr val="0070C0"/>
                </a:solidFill>
              </a:rPr>
              <a:t>(</a:t>
            </a:r>
            <a:r>
              <a:rPr lang="en-US" altLang="zh-CN" dirty="0" err="1">
                <a:solidFill>
                  <a:srgbClr val="0070C0"/>
                </a:solidFill>
              </a:rPr>
              <a:t>url</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r>
              <a:rPr lang="en-US" altLang="zh-CN" dirty="0" smtClean="0">
                <a:solidFill>
                  <a:srgbClr val="0070C0"/>
                </a:solidFill>
              </a:rPr>
              <a:t>start </a:t>
            </a:r>
            <a:r>
              <a:rPr lang="en-US" altLang="zh-CN" dirty="0">
                <a:solidFill>
                  <a:srgbClr val="0070C0"/>
                </a:solidFill>
              </a:rPr>
              <a:t>= </a:t>
            </a:r>
            <a:r>
              <a:rPr lang="en-US" altLang="zh-CN" dirty="0" err="1">
                <a:solidFill>
                  <a:srgbClr val="0070C0"/>
                </a:solidFill>
              </a:rPr>
              <a:t>time.time</a:t>
            </a:r>
            <a:r>
              <a:rPr lang="en-US" altLang="zh-CN" dirty="0">
                <a:solidFill>
                  <a:srgbClr val="0070C0"/>
                </a:solidFill>
              </a:rPr>
              <a:t>()</a:t>
            </a:r>
            <a:endParaRPr lang="zh-CN" altLang="zh-CN" dirty="0">
              <a:solidFill>
                <a:srgbClr val="0070C0"/>
              </a:solidFill>
            </a:endParaRPr>
          </a:p>
          <a:p>
            <a:r>
              <a:rPr lang="en-US" altLang="zh-CN" dirty="0">
                <a:solidFill>
                  <a:srgbClr val="0070C0"/>
                </a:solidFill>
              </a:rPr>
              <a:t>for </a:t>
            </a:r>
            <a:r>
              <a:rPr lang="en-US" altLang="zh-CN" dirty="0" err="1">
                <a:solidFill>
                  <a:srgbClr val="0070C0"/>
                </a:solidFill>
              </a:rPr>
              <a:t>i</a:t>
            </a:r>
            <a:r>
              <a:rPr lang="en-US" altLang="zh-CN" dirty="0">
                <a:solidFill>
                  <a:srgbClr val="0070C0"/>
                </a:solidFill>
              </a:rPr>
              <a:t> in range(100):</a:t>
            </a:r>
            <a:endParaRPr lang="zh-CN" altLang="zh-CN" dirty="0">
              <a:solidFill>
                <a:srgbClr val="0070C0"/>
              </a:solidFill>
            </a:endParaRPr>
          </a:p>
          <a:p>
            <a:r>
              <a:rPr lang="en-US" altLang="zh-CN" dirty="0">
                <a:solidFill>
                  <a:srgbClr val="0070C0"/>
                </a:solidFill>
              </a:rPr>
              <a:t>    query('https://baidu.com')</a:t>
            </a:r>
            <a:endParaRPr lang="zh-CN" altLang="zh-CN" dirty="0">
              <a:solidFill>
                <a:srgbClr val="0070C0"/>
              </a:solidFill>
            </a:endParaRPr>
          </a:p>
          <a:p>
            <a:r>
              <a:rPr lang="en-US" altLang="zh-CN" dirty="0">
                <a:solidFill>
                  <a:srgbClr val="0070C0"/>
                </a:solidFill>
              </a:rPr>
              <a:t>end = </a:t>
            </a:r>
            <a:r>
              <a:rPr lang="en-US" altLang="zh-CN" dirty="0" err="1">
                <a:solidFill>
                  <a:srgbClr val="0070C0"/>
                </a:solidFill>
              </a:rPr>
              <a:t>time.time</a:t>
            </a:r>
            <a:r>
              <a:rPr lang="en-US" altLang="zh-CN" dirty="0">
                <a:solidFill>
                  <a:srgbClr val="0070C0"/>
                </a:solidFill>
              </a:rPr>
              <a:t>()</a:t>
            </a:r>
            <a:endParaRPr lang="zh-CN" altLang="zh-CN" dirty="0">
              <a:solidFill>
                <a:srgbClr val="0070C0"/>
              </a:solidFill>
            </a:endParaRPr>
          </a:p>
          <a:p>
            <a:r>
              <a:rPr lang="zh-CN" altLang="zh-CN" dirty="0">
                <a:solidFill>
                  <a:srgbClr val="0070C0"/>
                </a:solidFill>
              </a:rPr>
              <a:t>print(f'单线程循环访问100次百度首页，耗时：{end - start</a:t>
            </a:r>
            <a:r>
              <a:rPr lang="zh-CN" altLang="zh-CN" dirty="0" smtClean="0">
                <a:solidFill>
                  <a:srgbClr val="0070C0"/>
                </a:solidFill>
              </a:rPr>
              <a:t>}')</a:t>
            </a:r>
            <a:endParaRPr lang="zh-CN" altLang="zh-CN" dirty="0">
              <a:solidFill>
                <a:srgbClr val="0070C0"/>
              </a:solidFill>
            </a:endParaRPr>
          </a:p>
        </p:txBody>
      </p:sp>
    </p:spTree>
    <p:extLst>
      <p:ext uri="{BB962C8B-B14F-4D97-AF65-F5344CB8AC3E}">
        <p14:creationId xmlns:p14="http://schemas.microsoft.com/office/powerpoint/2010/main" val="2670772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3"/>
            <a:ext cx="10058400" cy="4510461"/>
          </a:xfrm>
        </p:spPr>
        <p:txBody>
          <a:bodyPr>
            <a:normAutofit fontScale="85000" lnSpcReduction="20000"/>
          </a:bodyPr>
          <a:lstStyle/>
          <a:p>
            <a:r>
              <a:rPr lang="en-US" altLang="zh-CN" sz="3300" dirty="0" smtClean="0"/>
              <a:t>        </a:t>
            </a:r>
            <a:r>
              <a:rPr lang="zh-CN" altLang="zh-CN" sz="3300" dirty="0" smtClean="0"/>
              <a:t>使用</a:t>
            </a:r>
            <a:r>
              <a:rPr lang="en-US" altLang="zh-CN" sz="3300" dirty="0"/>
              <a:t>5</a:t>
            </a:r>
            <a:r>
              <a:rPr lang="zh-CN" altLang="zh-CN" sz="3300" dirty="0"/>
              <a:t>个线程访问</a:t>
            </a:r>
            <a:r>
              <a:rPr lang="en-US" altLang="zh-CN" sz="3300" dirty="0"/>
              <a:t>100</a:t>
            </a:r>
            <a:r>
              <a:rPr lang="zh-CN" altLang="zh-CN" sz="3300" dirty="0"/>
              <a:t>次百度首页，计算总时间，代码如下：</a:t>
            </a:r>
          </a:p>
          <a:p>
            <a:r>
              <a:rPr lang="en-US" altLang="zh-CN" sz="3300" dirty="0">
                <a:solidFill>
                  <a:srgbClr val="0070C0"/>
                </a:solidFill>
              </a:rPr>
              <a:t>start = </a:t>
            </a:r>
            <a:r>
              <a:rPr lang="en-US" altLang="zh-CN" sz="3300" dirty="0" err="1">
                <a:solidFill>
                  <a:srgbClr val="0070C0"/>
                </a:solidFill>
              </a:rPr>
              <a:t>time.time</a:t>
            </a:r>
            <a:r>
              <a:rPr lang="en-US" altLang="zh-CN" sz="3300" dirty="0">
                <a:solidFill>
                  <a:srgbClr val="0070C0"/>
                </a:solidFill>
              </a:rPr>
              <a:t>()</a:t>
            </a:r>
            <a:endParaRPr lang="zh-CN" altLang="zh-CN" sz="3300" dirty="0">
              <a:solidFill>
                <a:srgbClr val="0070C0"/>
              </a:solidFill>
            </a:endParaRPr>
          </a:p>
          <a:p>
            <a:r>
              <a:rPr lang="en-US" altLang="zh-CN" sz="3300" dirty="0" err="1">
                <a:solidFill>
                  <a:srgbClr val="0070C0"/>
                </a:solidFill>
              </a:rPr>
              <a:t>url_list</a:t>
            </a:r>
            <a:r>
              <a:rPr lang="en-US" altLang="zh-CN" sz="3300" dirty="0">
                <a:solidFill>
                  <a:srgbClr val="0070C0"/>
                </a:solidFill>
              </a:rPr>
              <a:t> = []</a:t>
            </a:r>
            <a:endParaRPr lang="zh-CN" altLang="zh-CN" sz="3300" dirty="0">
              <a:solidFill>
                <a:srgbClr val="0070C0"/>
              </a:solidFill>
            </a:endParaRPr>
          </a:p>
          <a:p>
            <a:r>
              <a:rPr lang="en-US" altLang="zh-CN" sz="3300" dirty="0">
                <a:solidFill>
                  <a:srgbClr val="0070C0"/>
                </a:solidFill>
              </a:rPr>
              <a:t>for </a:t>
            </a:r>
            <a:r>
              <a:rPr lang="en-US" altLang="zh-CN" sz="3300" dirty="0" err="1">
                <a:solidFill>
                  <a:srgbClr val="0070C0"/>
                </a:solidFill>
              </a:rPr>
              <a:t>i</a:t>
            </a:r>
            <a:r>
              <a:rPr lang="en-US" altLang="zh-CN" sz="3300" dirty="0">
                <a:solidFill>
                  <a:srgbClr val="0070C0"/>
                </a:solidFill>
              </a:rPr>
              <a:t> in range(100):</a:t>
            </a:r>
            <a:endParaRPr lang="zh-CN" altLang="zh-CN" sz="3300" dirty="0">
              <a:solidFill>
                <a:srgbClr val="0070C0"/>
              </a:solidFill>
            </a:endParaRPr>
          </a:p>
          <a:p>
            <a:r>
              <a:rPr lang="en-US" altLang="zh-CN" sz="3300" dirty="0">
                <a:solidFill>
                  <a:srgbClr val="0070C0"/>
                </a:solidFill>
              </a:rPr>
              <a:t>    </a:t>
            </a:r>
            <a:r>
              <a:rPr lang="en-US" altLang="zh-CN" sz="3300" dirty="0" err="1">
                <a:solidFill>
                  <a:srgbClr val="0070C0"/>
                </a:solidFill>
              </a:rPr>
              <a:t>url_list.append</a:t>
            </a:r>
            <a:r>
              <a:rPr lang="en-US" altLang="zh-CN" sz="3300" dirty="0">
                <a:solidFill>
                  <a:srgbClr val="0070C0"/>
                </a:solidFill>
              </a:rPr>
              <a:t>('https://baidu.com')</a:t>
            </a:r>
            <a:endParaRPr lang="zh-CN" altLang="zh-CN" sz="3300" dirty="0">
              <a:solidFill>
                <a:srgbClr val="0070C0"/>
              </a:solidFill>
            </a:endParaRPr>
          </a:p>
          <a:p>
            <a:r>
              <a:rPr lang="en-US" altLang="zh-CN" sz="3300" dirty="0">
                <a:solidFill>
                  <a:srgbClr val="0070C0"/>
                </a:solidFill>
              </a:rPr>
              <a:t>pool = Pool(5)</a:t>
            </a:r>
            <a:endParaRPr lang="zh-CN" altLang="zh-CN" sz="3300" dirty="0">
              <a:solidFill>
                <a:srgbClr val="0070C0"/>
              </a:solidFill>
            </a:endParaRPr>
          </a:p>
          <a:p>
            <a:r>
              <a:rPr lang="en-US" altLang="zh-CN" sz="3300" dirty="0" err="1">
                <a:solidFill>
                  <a:srgbClr val="0070C0"/>
                </a:solidFill>
              </a:rPr>
              <a:t>pool.map</a:t>
            </a:r>
            <a:r>
              <a:rPr lang="en-US" altLang="zh-CN" sz="3300" dirty="0">
                <a:solidFill>
                  <a:srgbClr val="0070C0"/>
                </a:solidFill>
              </a:rPr>
              <a:t>(query, </a:t>
            </a:r>
            <a:r>
              <a:rPr lang="en-US" altLang="zh-CN" sz="3300" dirty="0" err="1">
                <a:solidFill>
                  <a:srgbClr val="0070C0"/>
                </a:solidFill>
              </a:rPr>
              <a:t>url_list</a:t>
            </a:r>
            <a:r>
              <a:rPr lang="en-US" altLang="zh-CN" sz="3300" dirty="0">
                <a:solidFill>
                  <a:srgbClr val="0070C0"/>
                </a:solidFill>
              </a:rPr>
              <a:t>)</a:t>
            </a:r>
            <a:endParaRPr lang="zh-CN" altLang="zh-CN" sz="3300" dirty="0">
              <a:solidFill>
                <a:srgbClr val="0070C0"/>
              </a:solidFill>
            </a:endParaRPr>
          </a:p>
          <a:p>
            <a:r>
              <a:rPr lang="zh-CN" altLang="zh-CN" sz="3300" dirty="0">
                <a:solidFill>
                  <a:srgbClr val="0070C0"/>
                </a:solidFill>
              </a:rPr>
              <a:t>end = time.time()</a:t>
            </a:r>
          </a:p>
          <a:p>
            <a:r>
              <a:rPr lang="zh-CN" altLang="zh-CN" sz="3300" dirty="0">
                <a:solidFill>
                  <a:srgbClr val="0070C0"/>
                </a:solidFill>
              </a:rPr>
              <a:t>print(f'5线程访问100次百度首页，耗时：{end - start}')</a:t>
            </a:r>
          </a:p>
          <a:p>
            <a:pPr marL="0" indent="0">
              <a:buNone/>
            </a:pPr>
            <a:endParaRPr lang="zh-CN" altLang="en-US" dirty="0">
              <a:solidFill>
                <a:srgbClr val="0070C0"/>
              </a:solidFill>
            </a:endParaRPr>
          </a:p>
          <a:p>
            <a:endParaRPr lang="zh-CN" altLang="en-US" dirty="0">
              <a:solidFill>
                <a:srgbClr val="0070C0"/>
              </a:solidFill>
            </a:endParaRPr>
          </a:p>
        </p:txBody>
      </p:sp>
    </p:spTree>
    <p:extLst>
      <p:ext uri="{BB962C8B-B14F-4D97-AF65-F5344CB8AC3E}">
        <p14:creationId xmlns:p14="http://schemas.microsoft.com/office/powerpoint/2010/main" val="254812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两</a:t>
            </a:r>
            <a:r>
              <a:rPr lang="zh-CN" altLang="zh-CN" dirty="0"/>
              <a:t>段代码及其运行情况如图</a:t>
            </a:r>
            <a:r>
              <a:rPr lang="en-US" altLang="zh-CN" dirty="0"/>
              <a:t>4-12</a:t>
            </a:r>
            <a:r>
              <a:rPr lang="zh-CN" altLang="zh-CN" dirty="0"/>
              <a:t>所示。</a:t>
            </a:r>
          </a:p>
          <a:p>
            <a:endParaRPr lang="zh-CN" altLang="en-US" dirty="0"/>
          </a:p>
        </p:txBody>
      </p:sp>
      <p:pic>
        <p:nvPicPr>
          <p:cNvPr id="15362" name="Picture 2" descr="4-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84161" y="2341352"/>
            <a:ext cx="4778152" cy="3527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111190" y="5869094"/>
            <a:ext cx="6612673" cy="369332"/>
          </a:xfrm>
          <a:prstGeom prst="rect">
            <a:avLst/>
          </a:prstGeom>
        </p:spPr>
        <p:txBody>
          <a:bodyPr wrap="squar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4-12  </a:t>
            </a:r>
            <a:r>
              <a:rPr lang="zh-CN" altLang="zh-CN" b="1" kern="100" dirty="0">
                <a:latin typeface="Times New Roman" panose="02020603050405020304" pitchFamily="18" charset="0"/>
                <a:ea typeface="方正书宋简体"/>
                <a:cs typeface="Times New Roman" panose="02020603050405020304" pitchFamily="18" charset="0"/>
              </a:rPr>
              <a:t>使用单线程和多线程爬虫访问百度首页</a:t>
            </a:r>
            <a:r>
              <a:rPr lang="en-US" altLang="zh-CN" b="1" kern="100" dirty="0">
                <a:latin typeface="Times New Roman" panose="02020603050405020304" pitchFamily="18" charset="0"/>
                <a:ea typeface="方正书宋简体"/>
              </a:rPr>
              <a:t>100</a:t>
            </a:r>
            <a:r>
              <a:rPr lang="zh-CN" altLang="zh-CN" b="1" kern="100" dirty="0">
                <a:latin typeface="Times New Roman" panose="02020603050405020304" pitchFamily="18" charset="0"/>
                <a:ea typeface="方正书宋简体"/>
                <a:cs typeface="Times New Roman" panose="02020603050405020304" pitchFamily="18" charset="0"/>
              </a:rPr>
              <a:t>次的耗时对比</a:t>
            </a:r>
            <a:endParaRPr lang="zh-CN" altLang="en-US" b="1" dirty="0"/>
          </a:p>
        </p:txBody>
      </p:sp>
    </p:spTree>
    <p:extLst>
      <p:ext uri="{BB962C8B-B14F-4D97-AF65-F5344CB8AC3E}">
        <p14:creationId xmlns:p14="http://schemas.microsoft.com/office/powerpoint/2010/main" val="26087942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154300" cy="4023360"/>
          </a:xfrm>
        </p:spPr>
        <p:txBody>
          <a:bodyPr>
            <a:normAutofit/>
          </a:bodyPr>
          <a:lstStyle/>
          <a:p>
            <a:r>
              <a:rPr lang="en-US" altLang="zh-CN" dirty="0" smtClean="0"/>
              <a:t>         </a:t>
            </a:r>
            <a:r>
              <a:rPr lang="zh-CN" altLang="zh-CN" dirty="0" smtClean="0"/>
              <a:t>从</a:t>
            </a:r>
            <a:r>
              <a:rPr lang="zh-CN" altLang="zh-CN" dirty="0"/>
              <a:t>运行结果可以看到，一个线程用时约</a:t>
            </a:r>
            <a:r>
              <a:rPr lang="en-US" altLang="zh-CN" dirty="0"/>
              <a:t>16.2s</a:t>
            </a:r>
            <a:r>
              <a:rPr lang="zh-CN" altLang="zh-CN" dirty="0"/>
              <a:t>，</a:t>
            </a:r>
            <a:r>
              <a:rPr lang="en-US" altLang="zh-CN" dirty="0"/>
              <a:t>5</a:t>
            </a:r>
            <a:r>
              <a:rPr lang="zh-CN" altLang="zh-CN" dirty="0"/>
              <a:t>个线程用时约</a:t>
            </a:r>
            <a:r>
              <a:rPr lang="en-US" altLang="zh-CN" dirty="0"/>
              <a:t>3.5s</a:t>
            </a:r>
            <a:r>
              <a:rPr lang="zh-CN" altLang="zh-CN" dirty="0"/>
              <a:t>，时间是单线程的五分之一左右。从时间上也可以看到</a:t>
            </a:r>
            <a:r>
              <a:rPr lang="en-US" altLang="zh-CN" dirty="0"/>
              <a:t>5</a:t>
            </a:r>
            <a:r>
              <a:rPr lang="zh-CN" altLang="zh-CN" dirty="0"/>
              <a:t>个线程“同时运行”的效果。</a:t>
            </a:r>
          </a:p>
          <a:p>
            <a:r>
              <a:rPr lang="en-US" altLang="zh-CN" dirty="0" smtClean="0"/>
              <a:t>         </a:t>
            </a:r>
            <a:r>
              <a:rPr lang="zh-CN" altLang="zh-CN" dirty="0" smtClean="0"/>
              <a:t>但</a:t>
            </a:r>
            <a:r>
              <a:rPr lang="zh-CN" altLang="zh-CN" dirty="0"/>
              <a:t>并不是说线程池设置得越大越好。从上面的结果也可以看到，</a:t>
            </a:r>
            <a:r>
              <a:rPr lang="en-US" altLang="zh-CN" dirty="0"/>
              <a:t>5</a:t>
            </a:r>
            <a:r>
              <a:rPr lang="zh-CN" altLang="zh-CN" dirty="0"/>
              <a:t>个线程运行的时间其实比一个线程运行时间的五分之一要多一点。这多出来的一点其实就是线程切换的时间。这也从侧面反映了</a:t>
            </a:r>
            <a:r>
              <a:rPr lang="en-US" altLang="zh-CN" dirty="0"/>
              <a:t>Python</a:t>
            </a:r>
            <a:r>
              <a:rPr lang="zh-CN" altLang="zh-CN" dirty="0"/>
              <a:t>的多线程在微观上还是串行的</a:t>
            </a:r>
            <a:r>
              <a:rPr lang="zh-CN" altLang="zh-CN" dirty="0" smtClean="0"/>
              <a:t>。</a:t>
            </a:r>
            <a:endParaRPr lang="zh-CN" altLang="en-US" dirty="0"/>
          </a:p>
        </p:txBody>
      </p:sp>
    </p:spTree>
    <p:extLst>
      <p:ext uri="{BB962C8B-B14F-4D97-AF65-F5344CB8AC3E}">
        <p14:creationId xmlns:p14="http://schemas.microsoft.com/office/powerpoint/2010/main" val="2914563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因此</a:t>
            </a:r>
            <a:r>
              <a:rPr lang="zh-CN" altLang="zh-CN" dirty="0"/>
              <a:t>，如果线程池设置得过大，线程切换导致的开销可能会抵消多线程带来的性能提升</a:t>
            </a:r>
            <a:r>
              <a:rPr lang="zh-CN" altLang="zh-CN" dirty="0" smtClean="0"/>
              <a:t>。</a:t>
            </a:r>
            <a:endParaRPr lang="en-US" altLang="zh-CN" dirty="0" smtClean="0"/>
          </a:p>
          <a:p>
            <a:r>
              <a:rPr lang="en-US" altLang="zh-CN" dirty="0"/>
              <a:t> </a:t>
            </a:r>
            <a:r>
              <a:rPr lang="en-US" altLang="zh-CN" dirty="0" smtClean="0"/>
              <a:t>        </a:t>
            </a:r>
            <a:r>
              <a:rPr lang="zh-CN" altLang="zh-CN" dirty="0" smtClean="0"/>
              <a:t>线程</a:t>
            </a:r>
            <a:r>
              <a:rPr lang="zh-CN" altLang="zh-CN" dirty="0"/>
              <a:t>池的大小需要根据实际情况来确定，并没有确切的数据</a:t>
            </a:r>
            <a:r>
              <a:rPr lang="zh-CN" altLang="zh-CN" dirty="0" smtClean="0"/>
              <a:t>。</a:t>
            </a:r>
            <a:endParaRPr lang="en-US" altLang="zh-CN" dirty="0" smtClean="0"/>
          </a:p>
          <a:p>
            <a:r>
              <a:rPr lang="en-US" altLang="zh-CN" dirty="0"/>
              <a:t> </a:t>
            </a:r>
            <a:r>
              <a:rPr lang="en-US" altLang="zh-CN" dirty="0" smtClean="0"/>
              <a:t>        </a:t>
            </a:r>
            <a:r>
              <a:rPr lang="zh-CN" altLang="zh-CN" dirty="0" smtClean="0"/>
              <a:t>读者</a:t>
            </a:r>
            <a:r>
              <a:rPr lang="zh-CN" altLang="zh-CN" dirty="0"/>
              <a:t>可以在具体的应用场景下设置不同的大小进行测试对比，找到一个最合适的数据。</a:t>
            </a:r>
          </a:p>
          <a:p>
            <a:endParaRPr lang="zh-CN" altLang="en-US" dirty="0"/>
          </a:p>
          <a:p>
            <a:endParaRPr lang="zh-CN" altLang="en-US" dirty="0"/>
          </a:p>
        </p:txBody>
      </p:sp>
    </p:spTree>
    <p:extLst>
      <p:ext uri="{BB962C8B-B14F-4D97-AF65-F5344CB8AC3E}">
        <p14:creationId xmlns:p14="http://schemas.microsoft.com/office/powerpoint/2010/main" val="437649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rPr>
              <a:t>4.3  </a:t>
            </a:r>
            <a:r>
              <a:rPr lang="zh-CN" altLang="zh-CN" sz="4000" dirty="0">
                <a:solidFill>
                  <a:srgbClr val="0070C0"/>
                </a:solidFill>
                <a:latin typeface="华文行楷" panose="02010800040101010101" pitchFamily="2" charset="-122"/>
                <a:ea typeface="华文行楷" panose="02010800040101010101" pitchFamily="2" charset="-122"/>
              </a:rPr>
              <a:t>爬虫的常见搜索算法</a:t>
            </a:r>
            <a:endParaRPr lang="zh-CN" altLang="en-US" sz="4000" dirty="0">
              <a:solidFill>
                <a:srgbClr val="0070C0"/>
              </a:solidFill>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r>
              <a:rPr lang="en-US" altLang="zh-CN" dirty="0" smtClean="0"/>
              <a:t>         </a:t>
            </a:r>
            <a:r>
              <a:rPr lang="zh-CN" altLang="zh-CN" dirty="0" smtClean="0"/>
              <a:t>在</a:t>
            </a:r>
            <a:r>
              <a:rPr lang="zh-CN" altLang="zh-CN" dirty="0"/>
              <a:t>角色扮演类游戏中，玩家需要在游戏里领取任务。有的人喜欢一次只领取一个任务，把这个任务做完，再去领下一个任务，这就叫作深度优先搜索</a:t>
            </a:r>
            <a:r>
              <a:rPr lang="zh-CN" altLang="zh-CN" dirty="0" smtClean="0"/>
              <a:t>。</a:t>
            </a:r>
            <a:endParaRPr lang="en-US" altLang="zh-CN" dirty="0" smtClean="0"/>
          </a:p>
          <a:p>
            <a:r>
              <a:rPr lang="en-US" altLang="zh-CN" dirty="0"/>
              <a:t> </a:t>
            </a:r>
            <a:r>
              <a:rPr lang="en-US" altLang="zh-CN" dirty="0" smtClean="0"/>
              <a:t>        </a:t>
            </a:r>
            <a:r>
              <a:rPr lang="zh-CN" altLang="zh-CN" dirty="0" smtClean="0"/>
              <a:t>还</a:t>
            </a:r>
            <a:r>
              <a:rPr lang="zh-CN" altLang="zh-CN" dirty="0"/>
              <a:t>有一些人喜欢先把能够领取的所有任务一次性领取完，然后去慢慢完成，最后再一次性把任务奖励都领取了，这就叫作广度优先搜索。</a:t>
            </a:r>
          </a:p>
          <a:p>
            <a:endParaRPr lang="zh-CN" altLang="en-US" dirty="0"/>
          </a:p>
        </p:txBody>
      </p:sp>
    </p:spTree>
    <p:extLst>
      <p:ext uri="{BB962C8B-B14F-4D97-AF65-F5344CB8AC3E}">
        <p14:creationId xmlns:p14="http://schemas.microsoft.com/office/powerpoint/2010/main" val="4165455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21782">
                <a:solidFill>
                  <a:srgbClr val="7030A0"/>
                </a:solidFill>
                <a:latin typeface="黑体" panose="02010609060101010101" pitchFamily="49" charset="-122"/>
                <a:ea typeface="黑体" panose="02010609060101010101" pitchFamily="49" charset="-122"/>
                <a:cs typeface="+mn-cs"/>
              </a:rPr>
              <a:t>4.3.1  </a:t>
            </a:r>
            <a:r>
              <a:rPr lang="zh-CN" altLang="en-US" sz="4000" dirty="0" bmk="_Toc500021782">
                <a:solidFill>
                  <a:srgbClr val="7030A0"/>
                </a:solidFill>
                <a:latin typeface="黑体" panose="02010609060101010101" pitchFamily="49" charset="-122"/>
                <a:ea typeface="黑体" panose="02010609060101010101" pitchFamily="49" charset="-122"/>
                <a:cs typeface="+mn-cs"/>
              </a:rPr>
              <a:t>深度优先搜索</a:t>
            </a:r>
            <a:endParaRPr lang="zh-CN" altLang="en-US" sz="4000" dirty="0" bmk="_Toc500021780">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097280" y="2232224"/>
            <a:ext cx="1025466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假设图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4</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是某在线教育网站的课程分类，需要爬取上面的课程信息。从首页开始，课程有几个大的分类，比如根据语言分为</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Node.js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和</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Golang</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a:cs typeface="Times New Roman" panose="02020603050405020304" pitchFamily="18" charset="0"/>
              </a:rPr>
              <a:t> </a:t>
            </a:r>
            <a:r>
              <a:rPr lang="en-US" altLang="zh-CN" dirty="0" smtClean="0">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每个大分类下面又有很多的课程，比如</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下面有爬虫、</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Django</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和机器学习。每个课程又分为很多的课时。</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82699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4-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7303" y="2021546"/>
            <a:ext cx="7984299" cy="3409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844486" y="5809114"/>
            <a:ext cx="256993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4-13  </a:t>
            </a:r>
            <a:r>
              <a:rPr lang="zh-CN" altLang="zh-CN" b="1" kern="100" dirty="0">
                <a:latin typeface="Times New Roman" panose="02020603050405020304" pitchFamily="18" charset="0"/>
                <a:ea typeface="方正书宋简体"/>
                <a:cs typeface="Times New Roman" panose="02020603050405020304" pitchFamily="18" charset="0"/>
              </a:rPr>
              <a:t>某网站课程分类</a:t>
            </a:r>
            <a:endParaRPr lang="zh-CN" altLang="en-US" b="1" dirty="0"/>
          </a:p>
        </p:txBody>
      </p:sp>
    </p:spTree>
    <p:extLst>
      <p:ext uri="{BB962C8B-B14F-4D97-AF65-F5344CB8AC3E}">
        <p14:creationId xmlns:p14="http://schemas.microsoft.com/office/powerpoint/2010/main" val="27380925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在</a:t>
            </a:r>
            <a:r>
              <a:rPr lang="zh-CN" altLang="zh-CN" dirty="0"/>
              <a:t>深度优先搜索的情况下，爬取路线如图</a:t>
            </a:r>
            <a:r>
              <a:rPr lang="en-US" altLang="zh-CN" dirty="0"/>
              <a:t>4-14</a:t>
            </a:r>
            <a:r>
              <a:rPr lang="zh-CN" altLang="zh-CN" dirty="0"/>
              <a:t>所示（序号从小到大）。</a:t>
            </a:r>
          </a:p>
          <a:p>
            <a:endParaRPr lang="zh-CN" altLang="en-US" dirty="0"/>
          </a:p>
        </p:txBody>
      </p:sp>
      <p:pic>
        <p:nvPicPr>
          <p:cNvPr id="18434" name="Picture 2" descr="4-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5584" y="2813282"/>
            <a:ext cx="8217224" cy="2829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616997" y="5869094"/>
            <a:ext cx="349326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4-14  </a:t>
            </a:r>
            <a:r>
              <a:rPr lang="zh-CN" altLang="zh-CN" b="1" kern="100" dirty="0">
                <a:latin typeface="Times New Roman" panose="02020603050405020304" pitchFamily="18" charset="0"/>
                <a:ea typeface="方正书宋简体"/>
                <a:cs typeface="Times New Roman" panose="02020603050405020304" pitchFamily="18" charset="0"/>
              </a:rPr>
              <a:t>深度优先搜索的爬取路径</a:t>
            </a:r>
            <a:endParaRPr lang="zh-CN" altLang="en-US" b="1" dirty="0"/>
          </a:p>
        </p:txBody>
      </p:sp>
    </p:spTree>
    <p:extLst>
      <p:ext uri="{BB962C8B-B14F-4D97-AF65-F5344CB8AC3E}">
        <p14:creationId xmlns:p14="http://schemas.microsoft.com/office/powerpoint/2010/main" val="657838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通过</a:t>
            </a:r>
            <a:r>
              <a:rPr lang="zh-CN" altLang="zh-CN" dirty="0"/>
              <a:t>这一章的学习，你将会掌握如下知识。</a:t>
            </a:r>
          </a:p>
          <a:p>
            <a:r>
              <a:rPr lang="zh-CN" altLang="zh-CN" dirty="0"/>
              <a:t>（</a:t>
            </a:r>
            <a:r>
              <a:rPr lang="en-US" altLang="zh-CN" dirty="0"/>
              <a:t>1</a:t>
            </a:r>
            <a:r>
              <a:rPr lang="zh-CN" altLang="zh-CN" dirty="0"/>
              <a:t>）</a:t>
            </a:r>
            <a:r>
              <a:rPr lang="en-US" altLang="zh-CN" dirty="0"/>
              <a:t>requests</a:t>
            </a:r>
            <a:r>
              <a:rPr lang="zh-CN" altLang="zh-CN" dirty="0"/>
              <a:t>的安装和使用。</a:t>
            </a:r>
          </a:p>
          <a:p>
            <a:r>
              <a:rPr lang="zh-CN" altLang="zh-CN" dirty="0"/>
              <a:t>（</a:t>
            </a:r>
            <a:r>
              <a:rPr lang="en-US" altLang="zh-CN" dirty="0"/>
              <a:t>2</a:t>
            </a:r>
            <a:r>
              <a:rPr lang="zh-CN" altLang="zh-CN" dirty="0"/>
              <a:t>）多线程爬虫的开发。</a:t>
            </a:r>
          </a:p>
          <a:p>
            <a:r>
              <a:rPr lang="zh-CN" altLang="zh-CN" dirty="0"/>
              <a:t>（</a:t>
            </a:r>
            <a:r>
              <a:rPr lang="en-US" altLang="zh-CN" dirty="0"/>
              <a:t>3</a:t>
            </a:r>
            <a:r>
              <a:rPr lang="zh-CN" altLang="zh-CN" dirty="0"/>
              <a:t>）爬虫的常见算法。</a:t>
            </a:r>
          </a:p>
          <a:p>
            <a:r>
              <a:rPr lang="en-US" altLang="zh-CN" dirty="0"/>
              <a:t> </a:t>
            </a:r>
            <a:endParaRPr lang="zh-CN" altLang="zh-CN" dirty="0"/>
          </a:p>
          <a:p>
            <a:endParaRPr lang="zh-CN" altLang="en-US" dirty="0"/>
          </a:p>
        </p:txBody>
      </p:sp>
      <p:pic>
        <p:nvPicPr>
          <p:cNvPr id="4" name="Picture 2" descr="C:\Program Files\Microsoft Office\MEDIA\CAGCAT10\j03012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83711" y="4181096"/>
            <a:ext cx="2189754" cy="187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8584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路线</a:t>
            </a:r>
            <a:r>
              <a:rPr lang="zh-CN" altLang="zh-CN" dirty="0"/>
              <a:t>为“首页→</a:t>
            </a:r>
            <a:r>
              <a:rPr lang="en-US" altLang="zh-CN" dirty="0"/>
              <a:t>Python</a:t>
            </a:r>
            <a:r>
              <a:rPr lang="zh-CN" altLang="zh-CN" dirty="0"/>
              <a:t>→爬虫→课时</a:t>
            </a:r>
            <a:r>
              <a:rPr lang="en-US" altLang="zh-CN" dirty="0"/>
              <a:t>1</a:t>
            </a:r>
            <a:r>
              <a:rPr lang="zh-CN" altLang="zh-CN" dirty="0"/>
              <a:t>→课时</a:t>
            </a:r>
            <a:r>
              <a:rPr lang="en-US" altLang="zh-CN" dirty="0"/>
              <a:t>2</a:t>
            </a:r>
            <a:r>
              <a:rPr lang="zh-CN" altLang="zh-CN" dirty="0"/>
              <a:t>→……→课时</a:t>
            </a:r>
            <a:r>
              <a:rPr lang="en-US" altLang="zh-CN" i="1" dirty="0"/>
              <a:t>N</a:t>
            </a:r>
            <a:r>
              <a:rPr lang="zh-CN" altLang="zh-CN" dirty="0"/>
              <a:t>→</a:t>
            </a:r>
            <a:r>
              <a:rPr lang="en-US" altLang="zh-CN" dirty="0" err="1"/>
              <a:t>Django</a:t>
            </a:r>
            <a:r>
              <a:rPr lang="zh-CN" altLang="zh-CN" dirty="0"/>
              <a:t>→机器学习→</a:t>
            </a:r>
            <a:r>
              <a:rPr lang="en-US" altLang="zh-CN" dirty="0"/>
              <a:t>Node.js</a:t>
            </a:r>
            <a:r>
              <a:rPr lang="zh-CN" altLang="zh-CN" dirty="0"/>
              <a:t>→基础知识→</a:t>
            </a:r>
            <a:r>
              <a:rPr lang="en-US" altLang="zh-CN" dirty="0"/>
              <a:t>Express</a:t>
            </a:r>
            <a:r>
              <a:rPr lang="zh-CN" altLang="zh-CN" dirty="0"/>
              <a:t>→</a:t>
            </a:r>
            <a:r>
              <a:rPr lang="en-US" altLang="zh-CN" dirty="0" err="1"/>
              <a:t>Golang</a:t>
            </a:r>
            <a:r>
              <a:rPr lang="zh-CN" altLang="zh-CN" dirty="0"/>
              <a:t>→基础知识→并行计算”。也就是说，把爬虫的所有课时都爬取完成，再爬取</a:t>
            </a:r>
            <a:r>
              <a:rPr lang="en-US" altLang="zh-CN" dirty="0" err="1"/>
              <a:t>Django</a:t>
            </a:r>
            <a:r>
              <a:rPr lang="zh-CN" altLang="zh-CN" dirty="0"/>
              <a:t>的所有课程，接着爬取机器学习的所有课程，之后再去爬取</a:t>
            </a:r>
            <a:r>
              <a:rPr lang="en-US" altLang="zh-CN" dirty="0"/>
              <a:t>Node.js</a:t>
            </a:r>
            <a:r>
              <a:rPr lang="zh-CN" altLang="zh-CN" dirty="0"/>
              <a:t>的所有信息……</a:t>
            </a:r>
          </a:p>
          <a:p>
            <a:endParaRPr lang="zh-CN" altLang="en-US" dirty="0"/>
          </a:p>
        </p:txBody>
      </p:sp>
      <p:pic>
        <p:nvPicPr>
          <p:cNvPr id="4" name="Picture 2" descr="C:\Program Files\Microsoft Office\MEDIA\CAGCAT10\j0297749.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0595" y="4107045"/>
            <a:ext cx="1851660" cy="1762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50634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21783">
                <a:solidFill>
                  <a:srgbClr val="7030A0"/>
                </a:solidFill>
                <a:latin typeface="黑体" panose="02010609060101010101" pitchFamily="49" charset="-122"/>
                <a:ea typeface="黑体" panose="02010609060101010101" pitchFamily="49" charset="-122"/>
                <a:cs typeface="+mn-cs"/>
              </a:rPr>
              <a:t>4.3.2  </a:t>
            </a:r>
            <a:r>
              <a:rPr lang="zh-CN" altLang="en-US" sz="4000" dirty="0" bmk="_Toc500021783">
                <a:solidFill>
                  <a:srgbClr val="7030A0"/>
                </a:solidFill>
                <a:latin typeface="黑体" panose="02010609060101010101" pitchFamily="49" charset="-122"/>
                <a:ea typeface="黑体" panose="02010609060101010101" pitchFamily="49" charset="-122"/>
                <a:cs typeface="+mn-cs"/>
              </a:rPr>
              <a:t>广度优先搜索</a:t>
            </a:r>
            <a:endParaRPr lang="zh-CN" altLang="en-US" sz="4000" dirty="0" bmk="_Toc500021782">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097280" y="1970593"/>
            <a:ext cx="1017660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在广度优先搜索的情况下，爬取路线如图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4</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15</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所示（序号从小到大）。</a:t>
            </a:r>
            <a:endParaRPr kumimoji="0" lang="zh-CN" altLang="en-US" i="0" u="none" strike="noStrike" cap="none" normalizeH="0" baseline="0" dirty="0" smtClean="0">
              <a:ln>
                <a:noFill/>
              </a:ln>
              <a:solidFill>
                <a:schemeClr val="tx1"/>
              </a:solidFill>
              <a:effectLst/>
            </a:endParaRPr>
          </a:p>
        </p:txBody>
      </p:sp>
      <p:pic>
        <p:nvPicPr>
          <p:cNvPr id="19458" name="Picture 2" descr="图4-15"/>
          <p:cNvPicPr>
            <a:picLocks noChangeAspect="1" noChangeArrowheads="1"/>
          </p:cNvPicPr>
          <p:nvPr/>
        </p:nvPicPr>
        <p:blipFill>
          <a:blip r:embed="rId2" cstate="print">
            <a:extLst>
              <a:ext uri="{28A0092B-C50C-407E-A947-70E740481C1C}">
                <a14:useLocalDpi xmlns:a14="http://schemas.microsoft.com/office/drawing/2010/main" val="0"/>
              </a:ext>
            </a:extLst>
          </a:blip>
          <a:srcRect l="1485" r="1793" b="5397"/>
          <a:stretch>
            <a:fillRect/>
          </a:stretch>
        </p:blipFill>
        <p:spPr bwMode="auto">
          <a:xfrm>
            <a:off x="2390183" y="3157933"/>
            <a:ext cx="7717922" cy="274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502512" y="5987534"/>
            <a:ext cx="349326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4-15  </a:t>
            </a:r>
            <a:r>
              <a:rPr lang="zh-CN" altLang="zh-CN" b="1" kern="100" dirty="0">
                <a:latin typeface="Times New Roman" panose="02020603050405020304" pitchFamily="18" charset="0"/>
                <a:ea typeface="方正书宋简体"/>
                <a:cs typeface="Times New Roman" panose="02020603050405020304" pitchFamily="18" charset="0"/>
              </a:rPr>
              <a:t>广度优先搜索的爬取路线</a:t>
            </a:r>
            <a:endParaRPr lang="zh-CN" altLang="en-US" b="1" dirty="0"/>
          </a:p>
        </p:txBody>
      </p:sp>
    </p:spTree>
    <p:extLst>
      <p:ext uri="{BB962C8B-B14F-4D97-AF65-F5344CB8AC3E}">
        <p14:creationId xmlns:p14="http://schemas.microsoft.com/office/powerpoint/2010/main" val="17562581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路线</a:t>
            </a:r>
            <a:r>
              <a:rPr lang="zh-CN" altLang="zh-CN" dirty="0"/>
              <a:t>为“首页→</a:t>
            </a:r>
            <a:r>
              <a:rPr lang="en-US" altLang="zh-CN" dirty="0"/>
              <a:t>Python</a:t>
            </a:r>
            <a:r>
              <a:rPr lang="zh-CN" altLang="zh-CN" dirty="0"/>
              <a:t>→</a:t>
            </a:r>
            <a:r>
              <a:rPr lang="en-US" altLang="zh-CN" dirty="0"/>
              <a:t>Node.js</a:t>
            </a:r>
            <a:r>
              <a:rPr lang="zh-CN" altLang="zh-CN" dirty="0"/>
              <a:t>→</a:t>
            </a:r>
            <a:r>
              <a:rPr lang="en-US" altLang="zh-CN" dirty="0" err="1"/>
              <a:t>Golang</a:t>
            </a:r>
            <a:r>
              <a:rPr lang="zh-CN" altLang="zh-CN" dirty="0"/>
              <a:t>→爬虫→</a:t>
            </a:r>
            <a:r>
              <a:rPr lang="en-US" altLang="zh-CN" dirty="0" err="1"/>
              <a:t>Django</a:t>
            </a:r>
            <a:r>
              <a:rPr lang="zh-CN" altLang="zh-CN" dirty="0"/>
              <a:t>→机器学习→基础知识→</a:t>
            </a:r>
            <a:r>
              <a:rPr lang="en-US" altLang="zh-CN" dirty="0"/>
              <a:t>Express</a:t>
            </a:r>
            <a:r>
              <a:rPr lang="zh-CN" altLang="zh-CN" dirty="0"/>
              <a:t>→基础知识→并行计算→课时</a:t>
            </a:r>
            <a:r>
              <a:rPr lang="en-US" altLang="zh-CN" dirty="0"/>
              <a:t>1</a:t>
            </a:r>
            <a:r>
              <a:rPr lang="zh-CN" altLang="zh-CN" dirty="0"/>
              <a:t>→课时</a:t>
            </a:r>
            <a:r>
              <a:rPr lang="en-US" altLang="zh-CN" dirty="0"/>
              <a:t>2</a:t>
            </a:r>
            <a:r>
              <a:rPr lang="zh-CN" altLang="zh-CN" dirty="0"/>
              <a:t>→……→课时</a:t>
            </a:r>
            <a:r>
              <a:rPr lang="en-US" altLang="zh-CN" i="1" dirty="0"/>
              <a:t>N</a:t>
            </a:r>
            <a:r>
              <a:rPr lang="zh-CN" altLang="zh-CN" dirty="0"/>
              <a:t>”。也就是说，首先爬取每个大分类的信息，然后从第</a:t>
            </a:r>
            <a:r>
              <a:rPr lang="en-US" altLang="zh-CN" dirty="0"/>
              <a:t>1</a:t>
            </a:r>
            <a:r>
              <a:rPr lang="zh-CN" altLang="zh-CN" dirty="0"/>
              <a:t>个大分类中爬取所有的课程信息，爬完了第</a:t>
            </a:r>
            <a:r>
              <a:rPr lang="en-US" altLang="zh-CN" dirty="0"/>
              <a:t>1</a:t>
            </a:r>
            <a:r>
              <a:rPr lang="zh-CN" altLang="zh-CN" dirty="0"/>
              <a:t>个大分类，再爬第</a:t>
            </a:r>
            <a:r>
              <a:rPr lang="en-US" altLang="zh-CN" dirty="0"/>
              <a:t>2</a:t>
            </a:r>
            <a:r>
              <a:rPr lang="zh-CN" altLang="zh-CN" dirty="0"/>
              <a:t>个大分类，直到所有大分类下面的课程信息都搞定了，再爬第一个课程的所有课时信息……</a:t>
            </a:r>
          </a:p>
          <a:p>
            <a:endParaRPr lang="zh-CN" altLang="en-US" dirty="0"/>
          </a:p>
        </p:txBody>
      </p:sp>
    </p:spTree>
    <p:extLst>
      <p:ext uri="{BB962C8B-B14F-4D97-AF65-F5344CB8AC3E}">
        <p14:creationId xmlns:p14="http://schemas.microsoft.com/office/powerpoint/2010/main" val="876821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_Toc500021784">
                <a:solidFill>
                  <a:srgbClr val="7030A0"/>
                </a:solidFill>
                <a:latin typeface="黑体" panose="02010609060101010101" pitchFamily="49" charset="-122"/>
                <a:ea typeface="黑体" panose="02010609060101010101" pitchFamily="49" charset="-122"/>
                <a:cs typeface="+mn-cs"/>
              </a:rPr>
              <a:t>4.3.3  </a:t>
            </a:r>
            <a:r>
              <a:rPr lang="zh-CN" altLang="en-US" sz="4000" dirty="0" bmk="_Toc500021784">
                <a:solidFill>
                  <a:srgbClr val="7030A0"/>
                </a:solidFill>
                <a:latin typeface="黑体" panose="02010609060101010101" pitchFamily="49" charset="-122"/>
                <a:ea typeface="黑体" panose="02010609060101010101" pitchFamily="49" charset="-122"/>
                <a:cs typeface="+mn-cs"/>
              </a:rPr>
              <a:t>爬虫搜索算法的选择</a:t>
            </a:r>
            <a:endParaRPr lang="zh-CN" altLang="en-US" sz="4000" dirty="0" bmk="_Toc500021783">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097279" y="2087698"/>
            <a:ext cx="10198905"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在爬虫开发的过程中，应该选择深度优先还是广度优先呢？这就需要根据被爬取的数据来进行选择了。</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例如要爬取某网站全国所有的餐馆信息和每个餐馆的订单信息。假设使用深度优先算法，那么先从某个链接爬到了餐馆</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，再立刻去爬餐馆</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的订单信息。由于全国有十几万家餐馆，全部爬完可能需要</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小时。这样导致的问题就是，餐馆</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的订单量可能是早上</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8</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点爬到的，而餐馆</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B</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是晚上</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8</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点爬到的。它们的订单量差了</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小时。</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6302629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lvl="0" indent="2286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charset="-122"/>
                <a:cs typeface="Times New Roman" panose="02020603050405020304" pitchFamily="18" charset="0"/>
              </a:rPr>
              <a:t>     而</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对于热门餐馆来说，</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12</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小时就有可能带来几百万的收入差距。这样在做数据分析时，</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12</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小时的时间差就会导致难以对比</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A</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和</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B</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两个餐馆的销售业绩。</a:t>
            </a:r>
            <a:endParaRPr lang="zh-CN" altLang="en-US" dirty="0">
              <a:solidFill>
                <a:schemeClr val="tx1"/>
              </a:solidFill>
            </a:endParaRPr>
          </a:p>
          <a:p>
            <a:pPr marL="0" lvl="0" indent="228600" eaLnBrk="0" fontAlgn="base" hangingPunct="0">
              <a:lnSpc>
                <a:spcPct val="100000"/>
              </a:lnSpc>
              <a:spcBef>
                <a:spcPct val="0"/>
              </a:spcBef>
              <a:spcAft>
                <a:spcPct val="0"/>
              </a:spcAft>
              <a:buClrTx/>
              <a:buSzTx/>
              <a:buNone/>
            </a:pPr>
            <a:r>
              <a:rPr lang="zh-CN" altLang="en-US" dirty="0" smtClean="0">
                <a:solidFill>
                  <a:schemeClr val="tx1"/>
                </a:solidFill>
                <a:latin typeface="Times New Roman" panose="02020603050405020304" pitchFamily="18" charset="0"/>
                <a:ea typeface="方正兰亭刊宋简体" charset="-122"/>
                <a:cs typeface="Times New Roman" panose="02020603050405020304" pitchFamily="18" charset="0"/>
              </a:rPr>
              <a:t>     相对</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于订单量来说，餐馆的数量变化要小得多。所以如果采用广度优先搜索，先在半夜</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0</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点到第二天中午</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12</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点把所有的餐馆都爬取一遍，第二天下午</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14</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点到</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20</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点再集中爬取每个餐馆的订单量。这样做，只用了</a:t>
            </a:r>
            <a:r>
              <a:rPr lang="en-US" altLang="zh-CN" dirty="0">
                <a:solidFill>
                  <a:schemeClr val="tx1"/>
                </a:solidFill>
                <a:latin typeface="Times New Roman" panose="02020603050405020304" pitchFamily="18" charset="0"/>
                <a:ea typeface="方正兰亭刊宋简体" charset="-122"/>
                <a:cs typeface="Times New Roman" panose="02020603050405020304" pitchFamily="18" charset="0"/>
              </a:rPr>
              <a:t>6</a:t>
            </a:r>
            <a:r>
              <a:rPr lang="zh-CN" altLang="en-US" dirty="0">
                <a:solidFill>
                  <a:schemeClr val="tx1"/>
                </a:solidFill>
                <a:latin typeface="Times New Roman" panose="02020603050405020304" pitchFamily="18" charset="0"/>
                <a:ea typeface="方正兰亭刊宋简体" charset="-122"/>
                <a:cs typeface="Times New Roman" panose="02020603050405020304" pitchFamily="18" charset="0"/>
              </a:rPr>
              <a:t>个小时就完成了订单爬取任务，缩小了由时间差异致的订单量差异。同时由于店铺隔几天抓一次影响也不大，所以请求量也减小了，使爬虫更难被网站发现。</a:t>
            </a:r>
            <a:endParaRPr lang="zh-CN" altLang="en-US" dirty="0">
              <a:solidFill>
                <a:schemeClr val="tx1"/>
              </a:solidFill>
            </a:endParaRPr>
          </a:p>
          <a:p>
            <a:endParaRPr lang="zh-CN" altLang="en-US" dirty="0"/>
          </a:p>
        </p:txBody>
      </p:sp>
    </p:spTree>
    <p:extLst>
      <p:ext uri="{BB962C8B-B14F-4D97-AF65-F5344CB8AC3E}">
        <p14:creationId xmlns:p14="http://schemas.microsoft.com/office/powerpoint/2010/main" val="42565348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rPr>
              <a:t>4.4  </a:t>
            </a:r>
            <a:r>
              <a:rPr lang="zh-CN" altLang="zh-CN" sz="4000" dirty="0">
                <a:solidFill>
                  <a:srgbClr val="0070C0"/>
                </a:solidFill>
                <a:latin typeface="华文行楷" panose="02010800040101010101" pitchFamily="2" charset="-122"/>
                <a:ea typeface="华文行楷" panose="02010800040101010101" pitchFamily="2" charset="-122"/>
              </a:rPr>
              <a:t>阶段案例——小说网站爬虫开发</a:t>
            </a:r>
          </a:p>
        </p:txBody>
      </p:sp>
      <p:sp>
        <p:nvSpPr>
          <p:cNvPr id="4" name="Rectangle 1"/>
          <p:cNvSpPr>
            <a:spLocks noGrp="1" noChangeArrowheads="1"/>
          </p:cNvSpPr>
          <p:nvPr>
            <p:ph idx="1"/>
          </p:nvPr>
        </p:nvSpPr>
        <p:spPr bwMode="auto">
          <a:xfrm>
            <a:off x="1097280" y="2069414"/>
            <a:ext cx="10176603"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sz="4000" spc="-50" dirty="0" bmk="_Toc500021786">
                <a:solidFill>
                  <a:srgbClr val="7030A0"/>
                </a:solidFill>
                <a:latin typeface="黑体" panose="02010609060101010101" pitchFamily="49" charset="-122"/>
                <a:ea typeface="黑体" panose="02010609060101010101" pitchFamily="49" charset="-122"/>
              </a:rPr>
              <a:t>4.4.1  </a:t>
            </a:r>
            <a:r>
              <a:rPr lang="zh-CN" altLang="en-US" sz="4000" spc="-50" dirty="0" bmk="_Toc500021786">
                <a:solidFill>
                  <a:srgbClr val="7030A0"/>
                </a:solidFill>
                <a:latin typeface="黑体" panose="02010609060101010101" pitchFamily="49" charset="-122"/>
                <a:ea typeface="黑体" panose="02010609060101010101" pitchFamily="49" charset="-122"/>
              </a:rPr>
              <a:t>需求分析</a:t>
            </a:r>
            <a:endParaRPr lang="zh-CN" altLang="en-US" sz="4000" spc="-50" dirty="0" bmk="_Toc500021784">
              <a:solidFill>
                <a:srgbClr val="7030A0"/>
              </a:solidFill>
              <a:latin typeface="黑体" panose="02010609060101010101" pitchFamily="49" charset="-122"/>
              <a:ea typeface="黑体" panose="02010609060101010101" pitchFamily="49" charset="-122"/>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从</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http://www.kanunu8.com/book3/6879</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爬取</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动物农场</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所有章节的网址，再通过一个多线程爬虫将每一章的内容爬取下来。在本地创建一个“动物农场”文件夹，并将小说中的每一章分别保存到这个文件夹中。每一章保存为一个文件，如图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4</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16</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9748287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2131" y="1957813"/>
            <a:ext cx="6494760" cy="367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59597" y="5820266"/>
            <a:ext cx="4185761"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4-16  </a:t>
            </a:r>
            <a:r>
              <a:rPr lang="zh-CN" altLang="zh-CN" b="1" kern="100" dirty="0">
                <a:latin typeface="Times New Roman" panose="02020603050405020304" pitchFamily="18" charset="0"/>
                <a:ea typeface="方正书宋简体"/>
                <a:cs typeface="Times New Roman" panose="02020603050405020304" pitchFamily="18" charset="0"/>
              </a:rPr>
              <a:t>在本地保存爬下来的每一个章节</a:t>
            </a:r>
            <a:endParaRPr lang="zh-CN" altLang="en-US" b="1" dirty="0"/>
          </a:p>
        </p:txBody>
      </p:sp>
    </p:spTree>
    <p:extLst>
      <p:ext uri="{BB962C8B-B14F-4D97-AF65-F5344CB8AC3E}">
        <p14:creationId xmlns:p14="http://schemas.microsoft.com/office/powerpoint/2010/main" val="3053588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涉及</a:t>
            </a:r>
            <a:r>
              <a:rPr lang="zh-CN" altLang="zh-CN" dirty="0"/>
              <a:t>的知识点如下。</a:t>
            </a:r>
          </a:p>
          <a:p>
            <a:r>
              <a:rPr lang="zh-CN" altLang="zh-CN" dirty="0"/>
              <a:t>（</a:t>
            </a:r>
            <a:r>
              <a:rPr lang="en-US" altLang="zh-CN" dirty="0"/>
              <a:t>1</a:t>
            </a:r>
            <a:r>
              <a:rPr lang="zh-CN" altLang="zh-CN" dirty="0"/>
              <a:t>）使用</a:t>
            </a:r>
            <a:r>
              <a:rPr lang="en-US" altLang="zh-CN" dirty="0"/>
              <a:t>requests</a:t>
            </a:r>
            <a:r>
              <a:rPr lang="zh-CN" altLang="zh-CN" dirty="0"/>
              <a:t>获取网页源代码。</a:t>
            </a:r>
          </a:p>
          <a:p>
            <a:r>
              <a:rPr lang="zh-CN" altLang="zh-CN" dirty="0"/>
              <a:t>（</a:t>
            </a:r>
            <a:r>
              <a:rPr lang="en-US" altLang="zh-CN" dirty="0"/>
              <a:t>2</a:t>
            </a:r>
            <a:r>
              <a:rPr lang="zh-CN" altLang="zh-CN" dirty="0"/>
              <a:t>）使用正则表达式获取内容。</a:t>
            </a:r>
          </a:p>
          <a:p>
            <a:r>
              <a:rPr lang="zh-CN" altLang="zh-CN" dirty="0"/>
              <a:t>（</a:t>
            </a:r>
            <a:r>
              <a:rPr lang="en-US" altLang="zh-CN" dirty="0"/>
              <a:t>3</a:t>
            </a:r>
            <a:r>
              <a:rPr lang="zh-CN" altLang="zh-CN" dirty="0"/>
              <a:t>）文件操作。</a:t>
            </a:r>
          </a:p>
          <a:p>
            <a:endParaRPr lang="zh-CN" altLang="en-US" dirty="0"/>
          </a:p>
        </p:txBody>
      </p:sp>
      <p:pic>
        <p:nvPicPr>
          <p:cNvPr id="4" name="Picture 2" descr="C:\Program Files\Microsoft Office\MEDIA\CAGCAT10\j030084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36664" y="3857414"/>
            <a:ext cx="2578154" cy="2171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2884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indent="228600" eaLnBrk="0" fontAlgn="base" hangingPunct="0">
              <a:lnSpc>
                <a:spcPct val="100000"/>
              </a:lnSpc>
              <a:spcAft>
                <a:spcPct val="0"/>
              </a:spcAft>
            </a:pPr>
            <a:r>
              <a:rPr lang="en-US" altLang="zh-CN" sz="4000" dirty="0" bmk="_Toc500021787">
                <a:solidFill>
                  <a:srgbClr val="7030A0"/>
                </a:solidFill>
                <a:latin typeface="黑体" panose="02010609060101010101" pitchFamily="49" charset="-122"/>
                <a:ea typeface="黑体" panose="02010609060101010101" pitchFamily="49" charset="-122"/>
                <a:cs typeface="+mn-cs"/>
              </a:rPr>
              <a:t>4.4.2  </a:t>
            </a:r>
            <a:r>
              <a:rPr lang="zh-CN" altLang="en-US" sz="4000" dirty="0" bmk="_Toc500021787">
                <a:solidFill>
                  <a:srgbClr val="7030A0"/>
                </a:solidFill>
                <a:latin typeface="黑体" panose="02010609060101010101" pitchFamily="49" charset="-122"/>
                <a:ea typeface="黑体" panose="02010609060101010101" pitchFamily="49" charset="-122"/>
                <a:cs typeface="+mn-cs"/>
              </a:rPr>
              <a:t>核心代码构建</a:t>
            </a:r>
            <a:endParaRPr lang="zh-CN" altLang="en-US" sz="4000" dirty="0" bmk="_Toc500021788">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376060" y="1841347"/>
            <a:ext cx="59121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目录页的源代码如图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4</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17</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pic>
        <p:nvPicPr>
          <p:cNvPr id="23554" name="图片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9039" y="2428517"/>
            <a:ext cx="531812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241760" y="5887173"/>
            <a:ext cx="326243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4-17  </a:t>
            </a:r>
            <a:r>
              <a:rPr lang="zh-CN" altLang="zh-CN" b="1" kern="100" dirty="0">
                <a:latin typeface="Times New Roman" panose="02020603050405020304" pitchFamily="18" charset="0"/>
                <a:ea typeface="方正书宋简体"/>
                <a:cs typeface="Times New Roman" panose="02020603050405020304" pitchFamily="18" charset="0"/>
              </a:rPr>
              <a:t>动物农场目录页源代码</a:t>
            </a:r>
            <a:endParaRPr lang="zh-CN" altLang="en-US" b="1" dirty="0"/>
          </a:p>
        </p:txBody>
      </p:sp>
    </p:spTree>
    <p:extLst>
      <p:ext uri="{BB962C8B-B14F-4D97-AF65-F5344CB8AC3E}">
        <p14:creationId xmlns:p14="http://schemas.microsoft.com/office/powerpoint/2010/main" val="2699778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366174" cy="4023360"/>
          </a:xfrm>
        </p:spPr>
        <p:txBody>
          <a:bodyPr/>
          <a:lstStyle/>
          <a:p>
            <a:r>
              <a:rPr lang="en-US" altLang="zh-CN" dirty="0" smtClean="0"/>
              <a:t>        </a:t>
            </a:r>
            <a:r>
              <a:rPr lang="zh-CN" altLang="zh-CN" dirty="0" smtClean="0"/>
              <a:t>由于</a:t>
            </a:r>
            <a:r>
              <a:rPr lang="zh-CN" altLang="zh-CN" dirty="0"/>
              <a:t>网址存在于</a:t>
            </a:r>
            <a:r>
              <a:rPr lang="en-US" altLang="zh-CN" dirty="0"/>
              <a:t>&lt;a&gt;</a:t>
            </a:r>
            <a:r>
              <a:rPr lang="zh-CN" altLang="zh-CN" dirty="0"/>
              <a:t>标签中，但</a:t>
            </a:r>
            <a:r>
              <a:rPr lang="en-US" altLang="zh-CN" dirty="0"/>
              <a:t>&lt;a&gt;</a:t>
            </a:r>
            <a:r>
              <a:rPr lang="zh-CN" altLang="zh-CN" dirty="0"/>
              <a:t>标签本身没有特殊的标识符来区分章节的链接和其他的普通链接，因此需要使用先抓大再抓小的技巧</a:t>
            </a:r>
            <a:r>
              <a:rPr lang="zh-CN" altLang="zh-CN" dirty="0" smtClean="0"/>
              <a:t>。</a:t>
            </a:r>
            <a:endParaRPr lang="en-US" altLang="zh-CN" dirty="0" smtClean="0"/>
          </a:p>
          <a:p>
            <a:r>
              <a:rPr lang="en-US" altLang="zh-CN" dirty="0"/>
              <a:t> </a:t>
            </a:r>
            <a:r>
              <a:rPr lang="en-US" altLang="zh-CN" dirty="0" smtClean="0"/>
              <a:t>        </a:t>
            </a:r>
            <a:r>
              <a:rPr lang="zh-CN" altLang="zh-CN" dirty="0" smtClean="0"/>
              <a:t>以</a:t>
            </a:r>
            <a:r>
              <a:rPr lang="zh-CN" altLang="zh-CN" dirty="0"/>
              <a:t>图</a:t>
            </a:r>
            <a:r>
              <a:rPr lang="en-US" altLang="zh-CN" dirty="0"/>
              <a:t>4-17</a:t>
            </a:r>
            <a:r>
              <a:rPr lang="zh-CN" altLang="zh-CN" dirty="0"/>
              <a:t>中的框中的“正文”开始，以框中最下面“</a:t>
            </a:r>
            <a:r>
              <a:rPr lang="en-US" altLang="zh-CN" dirty="0"/>
              <a:t>&lt;/</a:t>
            </a:r>
            <a:r>
              <a:rPr lang="en-US" altLang="zh-CN" dirty="0" err="1"/>
              <a:t>tbody</a:t>
            </a:r>
            <a:r>
              <a:rPr lang="en-US" altLang="zh-CN" dirty="0"/>
              <a:t>&gt;</a:t>
            </a:r>
            <a:r>
              <a:rPr lang="zh-CN" altLang="zh-CN" dirty="0"/>
              <a:t>”结束，构造正则表达式，先提取出包含每一章链接的一大块内容，再对这一大块内容使用正则表达式提取出网址。由于源代码中的网址使用的是相对路径，因此需要手动拼接为绝对路径，代码如下：</a:t>
            </a:r>
          </a:p>
          <a:p>
            <a:endParaRPr lang="zh-CN" altLang="en-US" dirty="0"/>
          </a:p>
        </p:txBody>
      </p:sp>
    </p:spTree>
    <p:extLst>
      <p:ext uri="{BB962C8B-B14F-4D97-AF65-F5344CB8AC3E}">
        <p14:creationId xmlns:p14="http://schemas.microsoft.com/office/powerpoint/2010/main" val="28654206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rPr>
              <a:t>4.1  </a:t>
            </a:r>
            <a:r>
              <a:rPr lang="zh-CN" altLang="zh-CN" sz="4000" dirty="0">
                <a:solidFill>
                  <a:srgbClr val="0070C0"/>
                </a:solidFill>
                <a:latin typeface="华文行楷" panose="02010800040101010101" pitchFamily="2" charset="-122"/>
                <a:ea typeface="华文行楷" panose="02010800040101010101" pitchFamily="2" charset="-122"/>
              </a:rPr>
              <a:t>使用</a:t>
            </a:r>
            <a:r>
              <a:rPr lang="en-US" altLang="zh-CN" sz="4000" dirty="0">
                <a:solidFill>
                  <a:srgbClr val="0070C0"/>
                </a:solidFill>
                <a:latin typeface="华文行楷" panose="02010800040101010101" pitchFamily="2" charset="-122"/>
                <a:ea typeface="华文行楷" panose="02010800040101010101" pitchFamily="2" charset="-122"/>
              </a:rPr>
              <a:t>Python</a:t>
            </a:r>
            <a:r>
              <a:rPr lang="zh-CN" altLang="zh-CN" sz="4000" dirty="0">
                <a:solidFill>
                  <a:srgbClr val="0070C0"/>
                </a:solidFill>
                <a:latin typeface="华文行楷" panose="02010800040101010101" pitchFamily="2" charset="-122"/>
                <a:ea typeface="华文行楷" panose="02010800040101010101" pitchFamily="2" charset="-122"/>
              </a:rPr>
              <a:t>获取网页源代码</a:t>
            </a:r>
            <a:endParaRPr lang="zh-CN" altLang="en-US" sz="4000" dirty="0">
              <a:solidFill>
                <a:srgbClr val="0070C0"/>
              </a:solidFill>
              <a:latin typeface="华文行楷" panose="02010800040101010101" pitchFamily="2" charset="-122"/>
              <a:ea typeface="华文行楷" panose="02010800040101010101" pitchFamily="2" charset="-122"/>
            </a:endParaRPr>
          </a:p>
        </p:txBody>
      </p:sp>
      <p:sp>
        <p:nvSpPr>
          <p:cNvPr id="4" name="Rectangle 1"/>
          <p:cNvSpPr>
            <a:spLocks noGrp="1" noChangeArrowheads="1"/>
          </p:cNvSpPr>
          <p:nvPr>
            <p:ph idx="1"/>
          </p:nvPr>
        </p:nvSpPr>
        <p:spPr bwMode="auto">
          <a:xfrm>
            <a:off x="996921" y="2210809"/>
            <a:ext cx="10511140"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sz="4000" spc="-50" dirty="0" bmk="_Toc500021774">
                <a:solidFill>
                  <a:srgbClr val="7030A0"/>
                </a:solidFill>
                <a:latin typeface="黑体" panose="02010609060101010101" pitchFamily="49" charset="-122"/>
                <a:ea typeface="黑体" panose="02010609060101010101" pitchFamily="49" charset="-122"/>
              </a:rPr>
              <a:t>4.1.1  Python</a:t>
            </a:r>
            <a:r>
              <a:rPr lang="zh-CN" altLang="en-US" sz="4000" spc="-50" dirty="0" bmk="_Toc500021774">
                <a:solidFill>
                  <a:srgbClr val="7030A0"/>
                </a:solidFill>
                <a:latin typeface="黑体" panose="02010609060101010101" pitchFamily="49" charset="-122"/>
                <a:ea typeface="黑体" panose="02010609060101010101" pitchFamily="49" charset="-122"/>
              </a:rPr>
              <a:t>的第三方库</a:t>
            </a:r>
            <a:endParaRPr lang="zh-CN" altLang="en-US" sz="4000" spc="-50" dirty="0" bmk="_Toc499995005">
              <a:solidFill>
                <a:srgbClr val="7030A0"/>
              </a:solidFill>
              <a:latin typeface="黑体" panose="02010609060101010101" pitchFamily="49" charset="-122"/>
              <a:ea typeface="黑体" panose="02010609060101010101" pitchFamily="49" charset="-122"/>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开发的过程中，常常需要将一些功能比较通用的代码抽离出来作为一个单独的模块，从而被多个工程调用。这种公共的模块称为</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的库（</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Library</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Lib</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en-US" altLang="zh-CN" i="0" u="none" strike="noStrike" cap="none" normalizeH="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在发布时会自带一些由官方开发的常用的库，例如正则表达式“</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re”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、时间“</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time”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等。这些库称为“官方库”。而由非官方发布的库，则称为“第三方库”。</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577536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err="1">
                <a:solidFill>
                  <a:srgbClr val="0070C0"/>
                </a:solidFill>
              </a:rPr>
              <a:t>def</a:t>
            </a:r>
            <a:r>
              <a:rPr lang="en-US" altLang="zh-CN" dirty="0">
                <a:solidFill>
                  <a:srgbClr val="0070C0"/>
                </a:solidFill>
              </a:rPr>
              <a:t> </a:t>
            </a:r>
            <a:r>
              <a:rPr lang="en-US" altLang="zh-CN" dirty="0" err="1">
                <a:solidFill>
                  <a:srgbClr val="0070C0"/>
                </a:solidFill>
              </a:rPr>
              <a:t>get_toc</a:t>
            </a:r>
            <a:r>
              <a:rPr lang="en-US" altLang="zh-CN" dirty="0">
                <a:solidFill>
                  <a:srgbClr val="0070C0"/>
                </a:solidFill>
              </a:rPr>
              <a:t>(html):</a:t>
            </a:r>
            <a:endParaRPr lang="zh-CN" altLang="zh-CN" dirty="0">
              <a:solidFill>
                <a:srgbClr val="0070C0"/>
              </a:solidFill>
            </a:endParaRPr>
          </a:p>
          <a:p>
            <a:r>
              <a:rPr lang="en-US" altLang="zh-CN" dirty="0">
                <a:solidFill>
                  <a:srgbClr val="0070C0"/>
                </a:solidFill>
              </a:rPr>
              <a:t>    """</a:t>
            </a:r>
            <a:endParaRPr lang="zh-CN" altLang="zh-CN" dirty="0">
              <a:solidFill>
                <a:srgbClr val="0070C0"/>
              </a:solidFill>
            </a:endParaRPr>
          </a:p>
          <a:p>
            <a:r>
              <a:rPr lang="en-US" altLang="zh-CN" dirty="0">
                <a:solidFill>
                  <a:srgbClr val="0070C0"/>
                </a:solidFill>
              </a:rPr>
              <a:t>    </a:t>
            </a:r>
            <a:r>
              <a:rPr lang="zh-CN" altLang="zh-CN" dirty="0">
                <a:solidFill>
                  <a:srgbClr val="0070C0"/>
                </a:solidFill>
              </a:rPr>
              <a:t>获取每一章链接，储存到一个列表中并返回</a:t>
            </a:r>
          </a:p>
          <a:p>
            <a:r>
              <a:rPr lang="en-US" altLang="zh-CN" dirty="0">
                <a:solidFill>
                  <a:srgbClr val="0070C0"/>
                </a:solidFill>
              </a:rPr>
              <a:t>    :</a:t>
            </a:r>
            <a:r>
              <a:rPr lang="en-US" altLang="zh-CN" dirty="0" err="1">
                <a:solidFill>
                  <a:srgbClr val="0070C0"/>
                </a:solidFill>
              </a:rPr>
              <a:t>param</a:t>
            </a:r>
            <a:r>
              <a:rPr lang="en-US" altLang="zh-CN" dirty="0">
                <a:solidFill>
                  <a:srgbClr val="0070C0"/>
                </a:solidFill>
              </a:rPr>
              <a:t> html: </a:t>
            </a:r>
            <a:r>
              <a:rPr lang="zh-CN" altLang="zh-CN" dirty="0">
                <a:solidFill>
                  <a:srgbClr val="0070C0"/>
                </a:solidFill>
              </a:rPr>
              <a:t>目录页源代码</a:t>
            </a:r>
          </a:p>
          <a:p>
            <a:r>
              <a:rPr lang="en-US" altLang="zh-CN" dirty="0">
                <a:solidFill>
                  <a:srgbClr val="0070C0"/>
                </a:solidFill>
              </a:rPr>
              <a:t>    :return: </a:t>
            </a:r>
            <a:r>
              <a:rPr lang="zh-CN" altLang="zh-CN" dirty="0">
                <a:solidFill>
                  <a:srgbClr val="0070C0"/>
                </a:solidFill>
              </a:rPr>
              <a:t>每章链接</a:t>
            </a:r>
          </a:p>
          <a:p>
            <a:r>
              <a:rPr lang="en-US" altLang="zh-CN" dirty="0">
                <a:solidFill>
                  <a:srgbClr val="0070C0"/>
                </a:solidFill>
              </a:rPr>
              <a:t>    """</a:t>
            </a:r>
            <a:endParaRPr lang="zh-CN" altLang="zh-CN" dirty="0">
              <a:solidFill>
                <a:srgbClr val="0070C0"/>
              </a:solidFill>
            </a:endParaRPr>
          </a:p>
          <a:p>
            <a:r>
              <a:rPr lang="en-US" altLang="zh-CN" i="1" dirty="0"/>
              <a:t>    </a:t>
            </a:r>
            <a:endParaRPr lang="zh-CN" altLang="en-US" dirty="0"/>
          </a:p>
        </p:txBody>
      </p:sp>
      <p:pic>
        <p:nvPicPr>
          <p:cNvPr id="4" name="Picture 3" descr="C:\Program Files\Microsoft Office\MEDIA\CAGCAT10\j02921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36493" y="3487636"/>
            <a:ext cx="1944216" cy="23069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518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err="1">
                <a:solidFill>
                  <a:srgbClr val="0070C0"/>
                </a:solidFill>
              </a:rPr>
              <a:t>toc_url_list</a:t>
            </a:r>
            <a:r>
              <a:rPr lang="en-US" altLang="zh-CN" dirty="0">
                <a:solidFill>
                  <a:srgbClr val="0070C0"/>
                </a:solidFill>
              </a:rPr>
              <a:t> = []</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toc_block</a:t>
            </a:r>
            <a:r>
              <a:rPr lang="en-US" altLang="zh-CN" dirty="0">
                <a:solidFill>
                  <a:srgbClr val="0070C0"/>
                </a:solidFill>
              </a:rPr>
              <a:t> = </a:t>
            </a:r>
            <a:r>
              <a:rPr lang="en-US" altLang="zh-CN" dirty="0" err="1">
                <a:solidFill>
                  <a:srgbClr val="0070C0"/>
                </a:solidFill>
              </a:rPr>
              <a:t>re.findall</a:t>
            </a:r>
            <a:r>
              <a:rPr lang="en-US" altLang="zh-CN" dirty="0">
                <a:solidFill>
                  <a:srgbClr val="0070C0"/>
                </a:solidFill>
              </a:rPr>
              <a:t>('</a:t>
            </a:r>
            <a:r>
              <a:rPr lang="zh-CN" altLang="zh-CN" dirty="0">
                <a:solidFill>
                  <a:srgbClr val="0070C0"/>
                </a:solidFill>
              </a:rPr>
              <a:t>正文</a:t>
            </a:r>
            <a:r>
              <a:rPr lang="en-US" altLang="zh-CN" dirty="0">
                <a:solidFill>
                  <a:srgbClr val="0070C0"/>
                </a:solidFill>
              </a:rPr>
              <a:t>(.*?)&lt;/</a:t>
            </a:r>
            <a:r>
              <a:rPr lang="en-US" altLang="zh-CN" dirty="0" err="1">
                <a:solidFill>
                  <a:srgbClr val="0070C0"/>
                </a:solidFill>
              </a:rPr>
              <a:t>tbody</a:t>
            </a:r>
            <a:r>
              <a:rPr lang="en-US" altLang="zh-CN" dirty="0">
                <a:solidFill>
                  <a:srgbClr val="0070C0"/>
                </a:solidFill>
              </a:rPr>
              <a:t>&gt;', html, </a:t>
            </a:r>
            <a:r>
              <a:rPr lang="en-US" altLang="zh-CN" dirty="0" err="1">
                <a:solidFill>
                  <a:srgbClr val="0070C0"/>
                </a:solidFill>
              </a:rPr>
              <a:t>re.S</a:t>
            </a:r>
            <a:r>
              <a:rPr lang="en-US" altLang="zh-CN" dirty="0">
                <a:solidFill>
                  <a:srgbClr val="0070C0"/>
                </a:solidFill>
              </a:rPr>
              <a:t>)[0]</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toc_url</a:t>
            </a:r>
            <a:r>
              <a:rPr lang="en-US" altLang="zh-CN" dirty="0">
                <a:solidFill>
                  <a:srgbClr val="0070C0"/>
                </a:solidFill>
              </a:rPr>
              <a:t> = </a:t>
            </a:r>
            <a:r>
              <a:rPr lang="en-US" altLang="zh-CN" dirty="0" err="1">
                <a:solidFill>
                  <a:srgbClr val="0070C0"/>
                </a:solidFill>
              </a:rPr>
              <a:t>re.findall</a:t>
            </a:r>
            <a:r>
              <a:rPr lang="en-US" altLang="zh-CN" dirty="0">
                <a:solidFill>
                  <a:srgbClr val="0070C0"/>
                </a:solidFill>
              </a:rPr>
              <a:t>('</a:t>
            </a:r>
            <a:r>
              <a:rPr lang="en-US" altLang="zh-CN" dirty="0" err="1">
                <a:solidFill>
                  <a:srgbClr val="0070C0"/>
                </a:solidFill>
              </a:rPr>
              <a:t>href</a:t>
            </a:r>
            <a:r>
              <a:rPr lang="en-US" altLang="zh-CN" dirty="0">
                <a:solidFill>
                  <a:srgbClr val="0070C0"/>
                </a:solidFill>
              </a:rPr>
              <a:t>="(.*?)"', </a:t>
            </a:r>
            <a:r>
              <a:rPr lang="en-US" altLang="zh-CN" dirty="0" err="1">
                <a:solidFill>
                  <a:srgbClr val="0070C0"/>
                </a:solidFill>
              </a:rPr>
              <a:t>toc_block</a:t>
            </a:r>
            <a:r>
              <a:rPr lang="en-US" altLang="zh-CN" dirty="0">
                <a:solidFill>
                  <a:srgbClr val="0070C0"/>
                </a:solidFill>
              </a:rPr>
              <a:t>, </a:t>
            </a:r>
            <a:r>
              <a:rPr lang="en-US" altLang="zh-CN" dirty="0" err="1">
                <a:solidFill>
                  <a:srgbClr val="0070C0"/>
                </a:solidFill>
              </a:rPr>
              <a:t>re.S</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for </a:t>
            </a:r>
            <a:r>
              <a:rPr lang="en-US" altLang="zh-CN" dirty="0" err="1">
                <a:solidFill>
                  <a:srgbClr val="0070C0"/>
                </a:solidFill>
              </a:rPr>
              <a:t>url</a:t>
            </a:r>
            <a:r>
              <a:rPr lang="en-US" altLang="zh-CN" dirty="0">
                <a:solidFill>
                  <a:srgbClr val="0070C0"/>
                </a:solidFill>
              </a:rPr>
              <a:t> in </a:t>
            </a:r>
            <a:r>
              <a:rPr lang="en-US" altLang="zh-CN" dirty="0" err="1">
                <a:solidFill>
                  <a:srgbClr val="0070C0"/>
                </a:solidFill>
              </a:rPr>
              <a:t>toc_url</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r>
              <a:rPr lang="en-US" altLang="zh-CN" dirty="0" err="1">
                <a:solidFill>
                  <a:srgbClr val="0070C0"/>
                </a:solidFill>
              </a:rPr>
              <a:t>toc_url_list.append</a:t>
            </a:r>
            <a:r>
              <a:rPr lang="en-US" altLang="zh-CN" dirty="0">
                <a:solidFill>
                  <a:srgbClr val="0070C0"/>
                </a:solidFill>
              </a:rPr>
              <a:t>(</a:t>
            </a:r>
            <a:r>
              <a:rPr lang="en-US" altLang="zh-CN" dirty="0" err="1">
                <a:solidFill>
                  <a:srgbClr val="0070C0"/>
                </a:solidFill>
              </a:rPr>
              <a:t>start_url</a:t>
            </a:r>
            <a:r>
              <a:rPr lang="en-US" altLang="zh-CN" dirty="0">
                <a:solidFill>
                  <a:srgbClr val="0070C0"/>
                </a:solidFill>
              </a:rPr>
              <a:t> + </a:t>
            </a:r>
            <a:r>
              <a:rPr lang="en-US" altLang="zh-CN" dirty="0" err="1">
                <a:solidFill>
                  <a:srgbClr val="0070C0"/>
                </a:solidFill>
              </a:rPr>
              <a:t>url</a:t>
            </a:r>
            <a:r>
              <a:rPr lang="en-US" altLang="zh-CN" dirty="0">
                <a:solidFill>
                  <a:srgbClr val="0070C0"/>
                </a:solidFill>
              </a:rPr>
              <a:t>)</a:t>
            </a:r>
            <a:endParaRPr lang="zh-CN" altLang="zh-CN" dirty="0">
              <a:solidFill>
                <a:srgbClr val="0070C0"/>
              </a:solidFill>
            </a:endParaRPr>
          </a:p>
          <a:p>
            <a:r>
              <a:rPr lang="en-US" altLang="zh-CN" dirty="0">
                <a:solidFill>
                  <a:srgbClr val="0070C0"/>
                </a:solidFill>
              </a:rPr>
              <a:t>    </a:t>
            </a:r>
            <a:r>
              <a:rPr lang="zh-CN" altLang="zh-CN" dirty="0">
                <a:solidFill>
                  <a:srgbClr val="0070C0"/>
                </a:solidFill>
              </a:rPr>
              <a:t>return toc_url_list</a:t>
            </a:r>
          </a:p>
          <a:p>
            <a:r>
              <a:rPr lang="en-US" altLang="zh-CN" dirty="0" smtClean="0"/>
              <a:t>          </a:t>
            </a:r>
            <a:r>
              <a:rPr lang="zh-CN" altLang="zh-CN" dirty="0" smtClean="0"/>
              <a:t>再来看看正文。正文的源代码如图</a:t>
            </a:r>
            <a:r>
              <a:rPr lang="en-US" altLang="zh-CN" dirty="0" smtClean="0"/>
              <a:t>4-18</a:t>
            </a:r>
            <a:r>
              <a:rPr lang="zh-CN" altLang="zh-CN" dirty="0" smtClean="0"/>
              <a:t>所示。</a:t>
            </a:r>
            <a:endParaRPr lang="zh-CN" altLang="zh-CN" dirty="0"/>
          </a:p>
          <a:p>
            <a:endParaRPr lang="zh-CN" altLang="en-US" dirty="0"/>
          </a:p>
          <a:p>
            <a:endParaRPr lang="zh-CN" altLang="en-US" dirty="0"/>
          </a:p>
        </p:txBody>
      </p:sp>
    </p:spTree>
    <p:extLst>
      <p:ext uri="{BB962C8B-B14F-4D97-AF65-F5344CB8AC3E}">
        <p14:creationId xmlns:p14="http://schemas.microsoft.com/office/powerpoint/2010/main" val="1907952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4-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5271" y="1857452"/>
            <a:ext cx="6280576" cy="390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5051425" y="5876022"/>
            <a:ext cx="210826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4-18  </a:t>
            </a:r>
            <a:r>
              <a:rPr lang="zh-CN" altLang="zh-CN" b="1" kern="100" dirty="0">
                <a:latin typeface="Times New Roman" panose="02020603050405020304" pitchFamily="18" charset="0"/>
                <a:ea typeface="方正书宋简体"/>
                <a:cs typeface="Times New Roman" panose="02020603050405020304" pitchFamily="18" charset="0"/>
              </a:rPr>
              <a:t>正文源代码</a:t>
            </a:r>
            <a:endParaRPr lang="zh-CN" altLang="en-US" b="1" dirty="0"/>
          </a:p>
        </p:txBody>
      </p:sp>
    </p:spTree>
    <p:extLst>
      <p:ext uri="{BB962C8B-B14F-4D97-AF65-F5344CB8AC3E}">
        <p14:creationId xmlns:p14="http://schemas.microsoft.com/office/powerpoint/2010/main" val="41291998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搜索</a:t>
            </a:r>
            <a:r>
              <a:rPr lang="zh-CN" altLang="zh-CN" dirty="0"/>
              <a:t>源代码中的</a:t>
            </a:r>
            <a:r>
              <a:rPr lang="en-US" altLang="zh-CN" dirty="0"/>
              <a:t>&lt;p&gt;</a:t>
            </a:r>
            <a:r>
              <a:rPr lang="zh-CN" altLang="zh-CN" dirty="0"/>
              <a:t>标签和</a:t>
            </a:r>
            <a:r>
              <a:rPr lang="en-US" altLang="zh-CN" dirty="0"/>
              <a:t>&lt;/p&gt;</a:t>
            </a:r>
            <a:r>
              <a:rPr lang="zh-CN" altLang="zh-CN" dirty="0"/>
              <a:t>标签，发现它刚好有一对，正好包裹着正文。那么这样就大大降低了提取正文的难度，如图</a:t>
            </a:r>
            <a:r>
              <a:rPr lang="en-US" altLang="zh-CN" dirty="0"/>
              <a:t>4-19</a:t>
            </a:r>
            <a:r>
              <a:rPr lang="zh-CN" altLang="zh-CN" dirty="0"/>
              <a:t>所示。</a:t>
            </a:r>
          </a:p>
          <a:p>
            <a:r>
              <a:rPr lang="en-US" altLang="zh-CN" dirty="0" smtClean="0"/>
              <a:t>         </a:t>
            </a:r>
            <a:r>
              <a:rPr lang="zh-CN" altLang="zh-CN" dirty="0" smtClean="0"/>
              <a:t>而</a:t>
            </a:r>
            <a:r>
              <a:rPr lang="zh-CN" altLang="zh-CN" dirty="0"/>
              <a:t>正文中的</a:t>
            </a:r>
            <a:r>
              <a:rPr lang="en-US" altLang="zh-CN" dirty="0"/>
              <a:t>&lt;</a:t>
            </a:r>
            <a:r>
              <a:rPr lang="en-US" altLang="zh-CN" dirty="0" err="1"/>
              <a:t>br</a:t>
            </a:r>
            <a:r>
              <a:rPr lang="en-US" altLang="zh-CN" dirty="0"/>
              <a:t> /&gt;</a:t>
            </a:r>
            <a:r>
              <a:rPr lang="zh-CN" altLang="zh-CN" dirty="0"/>
              <a:t>标签，则没有必要用正则表达式来去除，直接使用字符串的</a:t>
            </a:r>
            <a:r>
              <a:rPr lang="en-US" altLang="zh-CN" dirty="0"/>
              <a:t>replace()</a:t>
            </a:r>
            <a:r>
              <a:rPr lang="zh-CN" altLang="zh-CN" dirty="0"/>
              <a:t>方法把其替换为空即可。</a:t>
            </a:r>
          </a:p>
          <a:p>
            <a:endParaRPr lang="zh-CN" altLang="en-US" dirty="0"/>
          </a:p>
        </p:txBody>
      </p:sp>
      <p:pic>
        <p:nvPicPr>
          <p:cNvPr id="4" name="Picture 2" descr="C:\Program Files\Microsoft Office\MEDIA\CAGCAT10\j029202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6095" y="4322428"/>
            <a:ext cx="1869034" cy="177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7275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4-1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2105" y="1843126"/>
            <a:ext cx="6163582" cy="3843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180215" y="5831417"/>
            <a:ext cx="409919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4-19  </a:t>
            </a:r>
            <a:r>
              <a:rPr lang="zh-CN" altLang="zh-CN" b="1" kern="100" dirty="0">
                <a:latin typeface="Times New Roman" panose="02020603050405020304" pitchFamily="18" charset="0"/>
                <a:ea typeface="方正书宋简体"/>
                <a:cs typeface="Times New Roman" panose="02020603050405020304" pitchFamily="18" charset="0"/>
              </a:rPr>
              <a:t>在章节页源代码中搜索</a:t>
            </a:r>
            <a:r>
              <a:rPr lang="en-US" altLang="zh-CN" b="1" kern="100" dirty="0">
                <a:latin typeface="Times New Roman" panose="02020603050405020304" pitchFamily="18" charset="0"/>
                <a:ea typeface="方正书宋简体"/>
              </a:rPr>
              <a:t>&lt;p&gt;</a:t>
            </a:r>
            <a:r>
              <a:rPr lang="zh-CN" altLang="zh-CN" b="1" kern="100" dirty="0">
                <a:latin typeface="Times New Roman" panose="02020603050405020304" pitchFamily="18" charset="0"/>
                <a:ea typeface="方正书宋简体"/>
                <a:cs typeface="Times New Roman" panose="02020603050405020304" pitchFamily="18" charset="0"/>
              </a:rPr>
              <a:t>标签</a:t>
            </a:r>
            <a:endParaRPr lang="zh-CN" altLang="en-US" b="1" dirty="0"/>
          </a:p>
        </p:txBody>
      </p:sp>
    </p:spTree>
    <p:extLst>
      <p:ext uri="{BB962C8B-B14F-4D97-AF65-F5344CB8AC3E}">
        <p14:creationId xmlns:p14="http://schemas.microsoft.com/office/powerpoint/2010/main" val="31201415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而</a:t>
            </a:r>
            <a:r>
              <a:rPr lang="zh-CN" altLang="zh-CN" dirty="0"/>
              <a:t>至于章节名字，如图</a:t>
            </a:r>
            <a:r>
              <a:rPr lang="en-US" altLang="zh-CN" dirty="0"/>
              <a:t>4-20</a:t>
            </a:r>
            <a:r>
              <a:rPr lang="zh-CN" altLang="zh-CN" dirty="0"/>
              <a:t>所示。</a:t>
            </a:r>
          </a:p>
          <a:p>
            <a:endParaRPr lang="zh-CN" altLang="en-US" dirty="0"/>
          </a:p>
        </p:txBody>
      </p:sp>
      <p:sp>
        <p:nvSpPr>
          <p:cNvPr id="4" name="矩形 3"/>
          <p:cNvSpPr/>
          <p:nvPr/>
        </p:nvSpPr>
        <p:spPr>
          <a:xfrm>
            <a:off x="5071415" y="5977468"/>
            <a:ext cx="233910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4-20  </a:t>
            </a:r>
            <a:r>
              <a:rPr lang="zh-CN" altLang="zh-CN" b="1" kern="100" dirty="0">
                <a:latin typeface="Times New Roman" panose="02020603050405020304" pitchFamily="18" charset="0"/>
                <a:ea typeface="方正书宋简体"/>
                <a:cs typeface="Times New Roman" panose="02020603050405020304" pitchFamily="18" charset="0"/>
              </a:rPr>
              <a:t>章节名的规律</a:t>
            </a:r>
            <a:endParaRPr lang="zh-CN" altLang="en-US" b="1" dirty="0"/>
          </a:p>
        </p:txBody>
      </p:sp>
      <p:pic>
        <p:nvPicPr>
          <p:cNvPr id="27650" name="Picture 2" descr="4-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1663" y="2359104"/>
            <a:ext cx="5613864" cy="3509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97971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indent="228600" eaLnBrk="0" fontAlgn="base" hangingPunct="0">
              <a:lnSpc>
                <a:spcPct val="100000"/>
              </a:lnSpc>
              <a:spcAft>
                <a:spcPct val="0"/>
              </a:spcAft>
            </a:pPr>
            <a:r>
              <a:rPr lang="en-US" altLang="zh-CN" sz="4000" dirty="0" bmk="_Toc500021788">
                <a:solidFill>
                  <a:srgbClr val="7030A0"/>
                </a:solidFill>
                <a:latin typeface="黑体" panose="02010609060101010101" pitchFamily="49" charset="-122"/>
                <a:ea typeface="黑体" panose="02010609060101010101" pitchFamily="49" charset="-122"/>
                <a:cs typeface="+mn-cs"/>
              </a:rPr>
              <a:t>4.4.3  </a:t>
            </a:r>
            <a:r>
              <a:rPr lang="zh-CN" altLang="en-US" sz="4000" dirty="0" bmk="_Toc500021788">
                <a:solidFill>
                  <a:srgbClr val="7030A0"/>
                </a:solidFill>
                <a:latin typeface="黑体" panose="02010609060101010101" pitchFamily="49" charset="-122"/>
                <a:ea typeface="黑体" panose="02010609060101010101" pitchFamily="49" charset="-122"/>
                <a:cs typeface="+mn-cs"/>
              </a:rPr>
              <a:t>调试与运行</a:t>
            </a:r>
            <a:endParaRPr lang="zh-CN" altLang="en-US" sz="4000" dirty="0" bmk="_Toc500021786">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921024" y="2309399"/>
            <a:ext cx="5736254"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爬虫运行以后，正常情况下可以在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3s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以内结束，生成一个“动物农场”文件夹。在文件夹里有</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10</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个文本文件，文本文件打开以后，其内容如图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4</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pic>
        <p:nvPicPr>
          <p:cNvPr id="26626" name="Picture 2" descr="4-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29817" y="1911951"/>
            <a:ext cx="3725863" cy="375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8033736" y="5842568"/>
            <a:ext cx="256993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4-21  </a:t>
            </a:r>
            <a:r>
              <a:rPr lang="zh-CN" altLang="zh-CN" b="1" kern="100" dirty="0">
                <a:latin typeface="Times New Roman" panose="02020603050405020304" pitchFamily="18" charset="0"/>
                <a:ea typeface="方正书宋简体"/>
                <a:cs typeface="Times New Roman" panose="02020603050405020304" pitchFamily="18" charset="0"/>
              </a:rPr>
              <a:t>生成的文本文件</a:t>
            </a:r>
            <a:endParaRPr lang="zh-CN" altLang="en-US" b="1" dirty="0"/>
          </a:p>
        </p:txBody>
      </p:sp>
    </p:spTree>
    <p:extLst>
      <p:ext uri="{BB962C8B-B14F-4D97-AF65-F5344CB8AC3E}">
        <p14:creationId xmlns:p14="http://schemas.microsoft.com/office/powerpoint/2010/main" val="1495973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a:solidFill>
                  <a:srgbClr val="0070C0"/>
                </a:solidFill>
                <a:latin typeface="华文行楷" panose="02010800040101010101" pitchFamily="2" charset="-122"/>
                <a:ea typeface="华文行楷" panose="02010800040101010101" pitchFamily="2" charset="-122"/>
              </a:rPr>
              <a:t>4.5  </a:t>
            </a:r>
            <a:r>
              <a:rPr lang="zh-CN" altLang="zh-CN" sz="4000" dirty="0">
                <a:solidFill>
                  <a:srgbClr val="0070C0"/>
                </a:solidFill>
                <a:latin typeface="华文行楷" panose="02010800040101010101" pitchFamily="2" charset="-122"/>
                <a:ea typeface="华文行楷" panose="02010800040101010101" pitchFamily="2" charset="-122"/>
              </a:rPr>
              <a:t>本章小结</a:t>
            </a:r>
            <a:endParaRPr lang="zh-CN" altLang="en-US" sz="4000" dirty="0">
              <a:solidFill>
                <a:srgbClr val="0070C0"/>
              </a:solidFill>
              <a:latin typeface="华文行楷" panose="02010800040101010101" pitchFamily="2" charset="-122"/>
              <a:ea typeface="华文行楷" panose="02010800040101010101" pitchFamily="2" charset="-122"/>
            </a:endParaRPr>
          </a:p>
        </p:txBody>
      </p:sp>
      <p:sp>
        <p:nvSpPr>
          <p:cNvPr id="3" name="内容占位符 2"/>
          <p:cNvSpPr>
            <a:spLocks noGrp="1"/>
          </p:cNvSpPr>
          <p:nvPr>
            <p:ph idx="1"/>
          </p:nvPr>
        </p:nvSpPr>
        <p:spPr/>
        <p:txBody>
          <a:bodyPr/>
          <a:lstStyle/>
          <a:p>
            <a:r>
              <a:rPr lang="en-US" altLang="zh-CN" dirty="0" smtClean="0"/>
              <a:t>         </a:t>
            </a:r>
            <a:r>
              <a:rPr lang="zh-CN" altLang="zh-CN" dirty="0" smtClean="0"/>
              <a:t>本章</a:t>
            </a:r>
            <a:r>
              <a:rPr lang="zh-CN" altLang="zh-CN" dirty="0"/>
              <a:t>讲解了</a:t>
            </a:r>
            <a:r>
              <a:rPr lang="en-US" altLang="zh-CN" dirty="0"/>
              <a:t>requests</a:t>
            </a:r>
            <a:r>
              <a:rPr lang="zh-CN" altLang="zh-CN" dirty="0"/>
              <a:t>的安装和使用，以及如何使用</a:t>
            </a:r>
            <a:r>
              <a:rPr lang="en-US" altLang="zh-CN" dirty="0"/>
              <a:t>Python</a:t>
            </a:r>
            <a:r>
              <a:rPr lang="zh-CN" altLang="zh-CN" dirty="0"/>
              <a:t>的多进程库</a:t>
            </a:r>
            <a:r>
              <a:rPr lang="en-US" altLang="zh-CN" dirty="0"/>
              <a:t>multiprocessing</a:t>
            </a:r>
            <a:r>
              <a:rPr lang="zh-CN" altLang="zh-CN" dirty="0"/>
              <a:t>来实现多线程爬虫。</a:t>
            </a:r>
          </a:p>
          <a:p>
            <a:endParaRPr lang="zh-CN" altLang="en-US" dirty="0"/>
          </a:p>
        </p:txBody>
      </p:sp>
      <p:sp>
        <p:nvSpPr>
          <p:cNvPr id="4" name="椭圆 3"/>
          <p:cNvSpPr/>
          <p:nvPr/>
        </p:nvSpPr>
        <p:spPr>
          <a:xfrm>
            <a:off x="7302866" y="2877015"/>
            <a:ext cx="3346550" cy="2992079"/>
          </a:xfrm>
          <a:prstGeom prst="ellipse">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44497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21775">
                <a:solidFill>
                  <a:srgbClr val="7030A0"/>
                </a:solidFill>
                <a:latin typeface="黑体" panose="02010609060101010101" pitchFamily="49" charset="-122"/>
                <a:ea typeface="黑体" panose="02010609060101010101" pitchFamily="49" charset="-122"/>
                <a:cs typeface="+mn-cs"/>
              </a:rPr>
              <a:t>4.1.2  requests</a:t>
            </a:r>
            <a:r>
              <a:rPr lang="zh-CN" altLang="en-US" sz="4000" dirty="0" bmk="_Toc500021775">
                <a:solidFill>
                  <a:srgbClr val="7030A0"/>
                </a:solidFill>
                <a:latin typeface="黑体" panose="02010609060101010101" pitchFamily="49" charset="-122"/>
                <a:ea typeface="黑体" panose="02010609060101010101" pitchFamily="49" charset="-122"/>
                <a:cs typeface="+mn-cs"/>
              </a:rPr>
              <a:t>介绍与安装</a:t>
            </a:r>
            <a:endParaRPr lang="zh-CN" altLang="en-US" sz="4000" dirty="0" bmk="_Toc500021774">
              <a:solidFill>
                <a:srgbClr val="7030A0"/>
              </a:solidFill>
              <a:latin typeface="黑体" panose="02010609060101010101" pitchFamily="49" charset="-122"/>
              <a:ea typeface="黑体" panose="02010609060101010101" pitchFamily="49" charset="-122"/>
              <a:cs typeface="+mn-cs"/>
            </a:endParaRPr>
          </a:p>
        </p:txBody>
      </p:sp>
      <p:pic>
        <p:nvPicPr>
          <p:cNvPr id="2050" name="图片 2" descr="https://dn-shimo-image.qbox.me/wWZWXIUbBvcjCblt.png!thumbnail"/>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0537" y="3686035"/>
            <a:ext cx="6916729" cy="1667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924869" y="5893808"/>
            <a:ext cx="2403223" cy="369332"/>
          </a:xfrm>
          <a:prstGeom prst="rect">
            <a:avLst/>
          </a:prstGeom>
        </p:spPr>
        <p:txBody>
          <a:bodyPr wrap="none">
            <a:spAutoFit/>
          </a:bodyPr>
          <a:lstStyle/>
          <a:p>
            <a:pPr algn="ctr">
              <a:spcAft>
                <a:spcPts val="600"/>
              </a:spcAft>
            </a:pPr>
            <a:r>
              <a:rPr lang="zh-CN" altLang="zh-CN" b="1" kern="1000" dirty="0">
                <a:latin typeface="方正兰亭黑简体"/>
                <a:cs typeface="Times New Roman" panose="02020603050405020304" pitchFamily="18" charset="0"/>
              </a:rPr>
              <a:t>图</a:t>
            </a:r>
            <a:r>
              <a:rPr lang="en-US" altLang="zh-CN" b="1" kern="1000" dirty="0">
                <a:latin typeface="方正兰亭黑简体"/>
                <a:cs typeface="Times New Roman" panose="02020603050405020304" pitchFamily="18" charset="0"/>
              </a:rPr>
              <a:t>4-1  </a:t>
            </a:r>
            <a:r>
              <a:rPr lang="zh-CN" altLang="zh-CN" b="1" kern="1000" dirty="0">
                <a:latin typeface="方正兰亭黑简体"/>
                <a:cs typeface="Times New Roman" panose="02020603050405020304" pitchFamily="18" charset="0"/>
              </a:rPr>
              <a:t>安装</a:t>
            </a:r>
            <a:r>
              <a:rPr lang="en-US" altLang="zh-CN" b="1" kern="1000" dirty="0">
                <a:latin typeface="方正兰亭黑简体"/>
                <a:cs typeface="Times New Roman" panose="02020603050405020304" pitchFamily="18" charset="0"/>
              </a:rPr>
              <a:t>requests</a:t>
            </a:r>
            <a:endParaRPr lang="zh-CN" altLang="zh-CN" b="1" kern="1000" dirty="0">
              <a:effectLst/>
              <a:latin typeface="方正兰亭黑简体"/>
              <a:cs typeface="Times New Roman" panose="02020603050405020304" pitchFamily="18" charset="0"/>
            </a:endParaRPr>
          </a:p>
        </p:txBody>
      </p:sp>
      <p:sp>
        <p:nvSpPr>
          <p:cNvPr id="6" name="Rectangle 4"/>
          <p:cNvSpPr>
            <a:spLocks noGrp="1" noChangeArrowheads="1"/>
          </p:cNvSpPr>
          <p:nvPr>
            <p:ph idx="1"/>
          </p:nvPr>
        </p:nvSpPr>
        <p:spPr bwMode="auto">
          <a:xfrm>
            <a:off x="1066800" y="2019200"/>
            <a:ext cx="8693491" cy="1384995"/>
          </a:xfrm>
          <a:prstGeom prst="rect">
            <a:avLst/>
          </a:prstGeom>
          <a:solidFill>
            <a:schemeClr val="accent2">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pip</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安装</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requests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，代码如下：</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0070C0"/>
                </a:solidFill>
                <a:effectLst/>
                <a:cs typeface="方正兰亭刊宋简体" charset="-122"/>
              </a:rPr>
              <a:t>pip install requests</a:t>
            </a:r>
            <a:endParaRPr kumimoji="0" lang="en-US" altLang="zh-CN" i="0" u="none" strike="noStrike" cap="none" normalizeH="0" baseline="0" dirty="0" smtClean="0">
              <a:ln>
                <a:noFill/>
              </a:ln>
              <a:solidFill>
                <a:srgbClr val="0070C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运行结果如图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4</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605114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pip</a:t>
            </a:r>
            <a:r>
              <a:rPr lang="zh-CN" altLang="zh-CN" dirty="0"/>
              <a:t>在线安装时可能会受到防火墙的干扰，因此也可以使用源代码安装。打开网页</a:t>
            </a:r>
            <a:r>
              <a:rPr lang="en-US" altLang="zh-CN" dirty="0"/>
              <a:t>https://github.com/kennethreitz/requests</a:t>
            </a:r>
            <a:r>
              <a:rPr lang="zh-CN" altLang="zh-CN" dirty="0"/>
              <a:t>，单击“</a:t>
            </a:r>
            <a:r>
              <a:rPr lang="en-US" altLang="zh-CN" dirty="0"/>
              <a:t>Clone or download</a:t>
            </a:r>
            <a:r>
              <a:rPr lang="zh-CN" altLang="zh-CN" dirty="0"/>
              <a:t>”按钮，再单击“</a:t>
            </a:r>
            <a:r>
              <a:rPr lang="en-US" altLang="zh-CN" dirty="0"/>
              <a:t>Download ZIP</a:t>
            </a:r>
            <a:r>
              <a:rPr lang="zh-CN" altLang="zh-CN" dirty="0"/>
              <a:t>”按钮下载源代码，如图</a:t>
            </a:r>
            <a:r>
              <a:rPr lang="en-US" altLang="zh-CN" dirty="0"/>
              <a:t>4-2</a:t>
            </a:r>
            <a:r>
              <a:rPr lang="zh-CN" altLang="zh-CN" dirty="0"/>
              <a:t>所示。</a:t>
            </a:r>
          </a:p>
          <a:p>
            <a:endParaRPr lang="zh-CN" altLang="en-US" dirty="0"/>
          </a:p>
        </p:txBody>
      </p:sp>
      <p:pic>
        <p:nvPicPr>
          <p:cNvPr id="3074" name="图片 1" descr="https://dn-shimo-image.qbox.me/AsEx3qcxAWk5ihxl.png!thumbnai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0952" y="3467385"/>
            <a:ext cx="4894622" cy="2431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303646" y="5898728"/>
            <a:ext cx="398923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4-2  </a:t>
            </a:r>
            <a:r>
              <a:rPr lang="zh-CN" altLang="zh-CN" b="1" kern="100" dirty="0">
                <a:latin typeface="Times New Roman" panose="02020603050405020304" pitchFamily="18" charset="0"/>
                <a:ea typeface="方正书宋简体"/>
                <a:cs typeface="Times New Roman" panose="02020603050405020304" pitchFamily="18" charset="0"/>
              </a:rPr>
              <a:t>从</a:t>
            </a:r>
            <a:r>
              <a:rPr lang="en-US" altLang="zh-CN" b="1" kern="100" dirty="0" err="1">
                <a:latin typeface="Times New Roman" panose="02020603050405020304" pitchFamily="18" charset="0"/>
                <a:ea typeface="方正书宋简体"/>
              </a:rPr>
              <a:t>Github</a:t>
            </a:r>
            <a:r>
              <a:rPr lang="zh-CN" altLang="zh-CN" b="1" kern="100" dirty="0">
                <a:latin typeface="Times New Roman" panose="02020603050405020304" pitchFamily="18" charset="0"/>
                <a:ea typeface="方正书宋简体"/>
                <a:cs typeface="Times New Roman" panose="02020603050405020304" pitchFamily="18" charset="0"/>
              </a:rPr>
              <a:t>上下载</a:t>
            </a:r>
            <a:r>
              <a:rPr lang="en-US" altLang="zh-CN" b="1" kern="100" dirty="0">
                <a:latin typeface="Times New Roman" panose="02020603050405020304" pitchFamily="18" charset="0"/>
                <a:ea typeface="方正书宋简体"/>
              </a:rPr>
              <a:t>requests</a:t>
            </a:r>
            <a:r>
              <a:rPr lang="zh-CN" altLang="zh-CN" b="1" kern="100" dirty="0">
                <a:latin typeface="Times New Roman" panose="02020603050405020304" pitchFamily="18" charset="0"/>
                <a:ea typeface="方正书宋简体"/>
                <a:cs typeface="Times New Roman" panose="02020603050405020304" pitchFamily="18" charset="0"/>
              </a:rPr>
              <a:t>源代码</a:t>
            </a:r>
            <a:endParaRPr lang="zh-CN" altLang="en-US" b="1" dirty="0"/>
          </a:p>
        </p:txBody>
      </p:sp>
    </p:spTree>
    <p:extLst>
      <p:ext uri="{BB962C8B-B14F-4D97-AF65-F5344CB8AC3E}">
        <p14:creationId xmlns:p14="http://schemas.microsoft.com/office/powerpoint/2010/main" val="998989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解</a:t>
            </a:r>
            <a:r>
              <a:rPr lang="zh-CN" altLang="zh-CN" dirty="0"/>
              <a:t>压源代码，找到</a:t>
            </a:r>
            <a:r>
              <a:rPr lang="en-US" altLang="zh-CN" dirty="0"/>
              <a:t>setup.py</a:t>
            </a:r>
            <a:r>
              <a:rPr lang="zh-CN" altLang="zh-CN" dirty="0"/>
              <a:t>，并打开</a:t>
            </a:r>
            <a:r>
              <a:rPr lang="en-US" altLang="zh-CN" dirty="0"/>
              <a:t>CMD</a:t>
            </a:r>
            <a:r>
              <a:rPr lang="zh-CN" altLang="zh-CN" dirty="0"/>
              <a:t>窗口或者终端，在放置这个</a:t>
            </a:r>
            <a:r>
              <a:rPr lang="en-US" altLang="zh-CN" dirty="0"/>
              <a:t>setup.py</a:t>
            </a:r>
            <a:r>
              <a:rPr lang="zh-CN" altLang="zh-CN" dirty="0"/>
              <a:t>文件的文件夹中执行以下代码：</a:t>
            </a:r>
          </a:p>
          <a:p>
            <a:r>
              <a:rPr lang="en-US" altLang="zh-CN" dirty="0">
                <a:solidFill>
                  <a:srgbClr val="0070C0"/>
                </a:solidFill>
              </a:rPr>
              <a:t>python3 setup.py install</a:t>
            </a:r>
            <a:endParaRPr lang="zh-CN" altLang="zh-CN" dirty="0">
              <a:solidFill>
                <a:srgbClr val="0070C0"/>
              </a:solidFill>
            </a:endParaRPr>
          </a:p>
          <a:p>
            <a:r>
              <a:rPr lang="en-US" altLang="zh-CN" dirty="0" smtClean="0"/>
              <a:t>        </a:t>
            </a:r>
            <a:r>
              <a:rPr lang="zh-CN" altLang="zh-CN" dirty="0" smtClean="0"/>
              <a:t>安装</a:t>
            </a:r>
            <a:r>
              <a:rPr lang="zh-CN" altLang="zh-CN" dirty="0"/>
              <a:t>完成以后打开</a:t>
            </a:r>
            <a:r>
              <a:rPr lang="en-US" altLang="zh-CN" dirty="0"/>
              <a:t>CMD</a:t>
            </a:r>
            <a:r>
              <a:rPr lang="zh-CN" altLang="zh-CN" dirty="0"/>
              <a:t>或者终端，进入</a:t>
            </a:r>
            <a:r>
              <a:rPr lang="en-US" altLang="zh-CN" dirty="0"/>
              <a:t>Python</a:t>
            </a:r>
            <a:r>
              <a:rPr lang="zh-CN" altLang="zh-CN" dirty="0"/>
              <a:t>交互环境，输入以下</a:t>
            </a:r>
            <a:r>
              <a:rPr lang="zh-CN" altLang="zh-CN" dirty="0" smtClean="0"/>
              <a:t>代码</a:t>
            </a:r>
            <a:r>
              <a:rPr lang="zh-CN" altLang="en-US" dirty="0" smtClean="0"/>
              <a:t>：</a:t>
            </a:r>
            <a:endParaRPr lang="zh-CN" altLang="zh-CN" dirty="0"/>
          </a:p>
          <a:p>
            <a:r>
              <a:rPr lang="en-US" altLang="zh-CN" dirty="0">
                <a:solidFill>
                  <a:srgbClr val="0070C0"/>
                </a:solidFill>
              </a:rPr>
              <a:t>&gt;&gt;&gt;import requests</a:t>
            </a:r>
            <a:endParaRPr lang="zh-CN" altLang="zh-CN" dirty="0">
              <a:solidFill>
                <a:srgbClr val="0070C0"/>
              </a:solidFill>
            </a:endParaRPr>
          </a:p>
          <a:p>
            <a:r>
              <a:rPr lang="en-US" altLang="zh-CN" dirty="0" smtClean="0"/>
              <a:t>         </a:t>
            </a:r>
            <a:r>
              <a:rPr lang="zh-CN" altLang="zh-CN" dirty="0" smtClean="0"/>
              <a:t>如果</a:t>
            </a:r>
            <a:r>
              <a:rPr lang="zh-CN" altLang="zh-CN" dirty="0"/>
              <a:t>不报错，则表示</a:t>
            </a:r>
            <a:r>
              <a:rPr lang="en-US" altLang="zh-CN" dirty="0"/>
              <a:t>requests</a:t>
            </a:r>
            <a:r>
              <a:rPr lang="zh-CN" altLang="zh-CN" dirty="0"/>
              <a:t>已经成功安装，如图</a:t>
            </a:r>
            <a:r>
              <a:rPr lang="en-US" altLang="zh-CN" dirty="0"/>
              <a:t>4-3</a:t>
            </a:r>
            <a:r>
              <a:rPr lang="zh-CN" altLang="zh-CN" dirty="0"/>
              <a:t>所示。</a:t>
            </a:r>
          </a:p>
          <a:p>
            <a:endParaRPr lang="zh-CN" altLang="en-US" dirty="0"/>
          </a:p>
        </p:txBody>
      </p:sp>
    </p:spTree>
    <p:extLst>
      <p:ext uri="{BB962C8B-B14F-4D97-AF65-F5344CB8AC3E}">
        <p14:creationId xmlns:p14="http://schemas.microsoft.com/office/powerpoint/2010/main" val="2891409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64346" y="2536090"/>
            <a:ext cx="9066980" cy="261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3536713" y="5797964"/>
            <a:ext cx="5609228" cy="369332"/>
          </a:xfrm>
          <a:prstGeom prst="rect">
            <a:avLst/>
          </a:prstGeom>
        </p:spPr>
        <p:txBody>
          <a:bodyPr wrap="none">
            <a:spAutoFit/>
          </a:bodyPr>
          <a:lstStyle/>
          <a:p>
            <a:pPr algn="ctr">
              <a:spcAft>
                <a:spcPts val="600"/>
              </a:spcAft>
            </a:pPr>
            <a:r>
              <a:rPr lang="zh-CN" altLang="zh-CN" b="1" kern="1000" dirty="0">
                <a:latin typeface="方正兰亭黑简体"/>
                <a:cs typeface="Times New Roman" panose="02020603050405020304" pitchFamily="18" charset="0"/>
              </a:rPr>
              <a:t>图</a:t>
            </a:r>
            <a:r>
              <a:rPr lang="en-US" altLang="zh-CN" b="1" kern="1000" dirty="0">
                <a:latin typeface="方正兰亭黑简体"/>
                <a:cs typeface="Times New Roman" panose="02020603050405020304" pitchFamily="18" charset="0"/>
              </a:rPr>
              <a:t>4-3  </a:t>
            </a:r>
            <a:r>
              <a:rPr lang="zh-CN" altLang="zh-CN" b="1" kern="1000" dirty="0">
                <a:latin typeface="方正兰亭黑简体"/>
                <a:cs typeface="Times New Roman" panose="02020603050405020304" pitchFamily="18" charset="0"/>
              </a:rPr>
              <a:t>在</a:t>
            </a:r>
            <a:r>
              <a:rPr lang="en-US" altLang="zh-CN" b="1" kern="1000" dirty="0">
                <a:latin typeface="方正兰亭黑简体"/>
                <a:cs typeface="Times New Roman" panose="02020603050405020304" pitchFamily="18" charset="0"/>
              </a:rPr>
              <a:t>Python</a:t>
            </a:r>
            <a:r>
              <a:rPr lang="zh-CN" altLang="zh-CN" b="1" kern="1000" dirty="0">
                <a:latin typeface="方正兰亭黑简体"/>
                <a:cs typeface="Times New Roman" panose="02020603050405020304" pitchFamily="18" charset="0"/>
              </a:rPr>
              <a:t>交互环境验证</a:t>
            </a:r>
            <a:r>
              <a:rPr lang="en-US" altLang="zh-CN" b="1" kern="1000" dirty="0">
                <a:latin typeface="方正兰亭黑简体"/>
                <a:cs typeface="Times New Roman" panose="02020603050405020304" pitchFamily="18" charset="0"/>
              </a:rPr>
              <a:t>requests</a:t>
            </a:r>
            <a:r>
              <a:rPr lang="zh-CN" altLang="zh-CN" b="1" kern="1000" dirty="0">
                <a:latin typeface="方正兰亭黑简体"/>
                <a:cs typeface="Times New Roman" panose="02020603050405020304" pitchFamily="18" charset="0"/>
              </a:rPr>
              <a:t>是否安装成功</a:t>
            </a:r>
            <a:endParaRPr lang="zh-CN" altLang="zh-CN" b="1" kern="1000" dirty="0">
              <a:effectLst/>
              <a:latin typeface="方正兰亭黑简体"/>
              <a:cs typeface="Times New Roman" panose="02020603050405020304" pitchFamily="18" charset="0"/>
            </a:endParaRPr>
          </a:p>
        </p:txBody>
      </p:sp>
    </p:spTree>
    <p:extLst>
      <p:ext uri="{BB962C8B-B14F-4D97-AF65-F5344CB8AC3E}">
        <p14:creationId xmlns:p14="http://schemas.microsoft.com/office/powerpoint/2010/main" val="3033591033"/>
      </p:ext>
    </p:extLst>
  </p:cSld>
  <p:clrMapOvr>
    <a:masterClrMapping/>
  </p:clrMapOvr>
</p:sld>
</file>

<file path=ppt/theme/theme1.xml><?xml version="1.0" encoding="utf-8"?>
<a:theme xmlns:a="http://schemas.openxmlformats.org/drawingml/2006/main" name="回顾">
  <a:themeElements>
    <a:clrScheme name="回顾">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TM03090430[[fn=镶边]]</Template>
  <TotalTime>699</TotalTime>
  <Words>3465</Words>
  <Application>Microsoft Office PowerPoint</Application>
  <PresentationFormat>自定义</PresentationFormat>
  <Paragraphs>192</Paragraphs>
  <Slides>57</Slides>
  <Notes>0</Notes>
  <HiddenSlides>0</HiddenSlides>
  <MMClips>0</MMClips>
  <ScaleCrop>false</ScaleCrop>
  <HeadingPairs>
    <vt:vector size="4" baseType="variant">
      <vt:variant>
        <vt:lpstr>主题</vt:lpstr>
      </vt:variant>
      <vt:variant>
        <vt:i4>1</vt:i4>
      </vt:variant>
      <vt:variant>
        <vt:lpstr>幻灯片标题</vt:lpstr>
      </vt:variant>
      <vt:variant>
        <vt:i4>57</vt:i4>
      </vt:variant>
    </vt:vector>
  </HeadingPairs>
  <TitlesOfParts>
    <vt:vector size="58" baseType="lpstr">
      <vt:lpstr>回顾</vt:lpstr>
      <vt:lpstr>    Python  Crawler Development </vt:lpstr>
      <vt:lpstr>第4章  简单的网页爬虫开发</vt:lpstr>
      <vt:lpstr>PowerPoint 演示文稿</vt:lpstr>
      <vt:lpstr>PowerPoint 演示文稿</vt:lpstr>
      <vt:lpstr>4.1  使用Python获取网页源代码</vt:lpstr>
      <vt:lpstr>4.1.2  requests介绍与安装</vt:lpstr>
      <vt:lpstr>PowerPoint 演示文稿</vt:lpstr>
      <vt:lpstr>PowerPoint 演示文稿</vt:lpstr>
      <vt:lpstr>PowerPoint 演示文稿</vt:lpstr>
      <vt:lpstr>4.1.3  使用requests获取网页源代码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4.1.4  结合requests与正则表达式</vt:lpstr>
      <vt:lpstr>PowerPoint 演示文稿</vt:lpstr>
      <vt:lpstr>PowerPoint 演示文稿</vt:lpstr>
      <vt:lpstr>4.2  多线程爬虫</vt:lpstr>
      <vt:lpstr>PowerPoint 演示文稿</vt:lpstr>
      <vt:lpstr>4.2.1  多进程库（multiprocessing）</vt:lpstr>
      <vt:lpstr>PowerPoint 演示文稿</vt:lpstr>
      <vt:lpstr>PowerPoint 演示文稿</vt:lpstr>
      <vt:lpstr>PowerPoint 演示文稿</vt:lpstr>
      <vt:lpstr>PowerPoint 演示文稿</vt:lpstr>
      <vt:lpstr>PowerPoint 演示文稿</vt:lpstr>
      <vt:lpstr>4.2.2  开发多线程爬虫</vt:lpstr>
      <vt:lpstr>PowerPoint 演示文稿</vt:lpstr>
      <vt:lpstr>PowerPoint 演示文稿</vt:lpstr>
      <vt:lpstr>PowerPoint 演示文稿</vt:lpstr>
      <vt:lpstr>PowerPoint 演示文稿</vt:lpstr>
      <vt:lpstr>PowerPoint 演示文稿</vt:lpstr>
      <vt:lpstr>4.3  爬虫的常见搜索算法</vt:lpstr>
      <vt:lpstr>4.3.1  深度优先搜索</vt:lpstr>
      <vt:lpstr>PowerPoint 演示文稿</vt:lpstr>
      <vt:lpstr>PowerPoint 演示文稿</vt:lpstr>
      <vt:lpstr>PowerPoint 演示文稿</vt:lpstr>
      <vt:lpstr>4.3.2  广度优先搜索</vt:lpstr>
      <vt:lpstr>PowerPoint 演示文稿</vt:lpstr>
      <vt:lpstr>4.3.3  爬虫搜索算法的选择</vt:lpstr>
      <vt:lpstr>PowerPoint 演示文稿</vt:lpstr>
      <vt:lpstr>4.4  阶段案例——小说网站爬虫开发</vt:lpstr>
      <vt:lpstr>PowerPoint 演示文稿</vt:lpstr>
      <vt:lpstr>PowerPoint 演示文稿</vt:lpstr>
      <vt:lpstr>4.4.2  核心代码构建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4.4.3  调试与运行</vt:lpstr>
      <vt:lpstr>4.5  本章小结</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Python基础实例教程（微课版）</dc:title>
  <dc:creator>songxin</dc:creator>
  <cp:lastModifiedBy>Cliff Zhao</cp:lastModifiedBy>
  <cp:revision>52</cp:revision>
  <dcterms:created xsi:type="dcterms:W3CDTF">2018-11-05T02:15:35Z</dcterms:created>
  <dcterms:modified xsi:type="dcterms:W3CDTF">2019-02-25T14:23:43Z</dcterms:modified>
</cp:coreProperties>
</file>